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2" r:id="rId46"/>
    <p:sldId id="313" r:id="rId47"/>
    <p:sldId id="314" r:id="rId48"/>
    <p:sldId id="316" r:id="rId49"/>
    <p:sldId id="317" r:id="rId50"/>
    <p:sldId id="318" r:id="rId51"/>
    <p:sldId id="319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4" r:id="rId75"/>
    <p:sldId id="345" r:id="rId76"/>
    <p:sldId id="346" r:id="rId77"/>
    <p:sldId id="347" r:id="rId78"/>
  </p:sldIdLst>
  <p:sldSz cx="130048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1pPr>
    <a:lvl2pPr marL="0" marR="0" indent="3429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2pPr>
    <a:lvl3pPr marL="0" marR="0" indent="6858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3pPr>
    <a:lvl4pPr marL="0" marR="0" indent="10287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4pPr>
    <a:lvl5pPr marL="0" marR="0" indent="13716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5pPr>
    <a:lvl6pPr marL="0" marR="0" indent="17145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6pPr>
    <a:lvl7pPr marL="0" marR="0" indent="20574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7pPr>
    <a:lvl8pPr marL="0" marR="0" indent="24003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8pPr>
    <a:lvl9pPr marL="0" marR="0" indent="274320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>
          <a:solidFill>
            <a:srgbClr val="FFFFFF"/>
          </a:solidFill>
        </a:uFill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216" y="-96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34106"/>
          <c:y val="0.0622698"/>
          <c:w val="0.806067"/>
          <c:h val="0.66147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ln w="152400" cap="flat">
              <a:solidFill>
                <a:srgbClr val="F33A4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ln w="152400" cap="flat">
              <a:solidFill>
                <a:srgbClr val="7A174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ln w="152400" cap="flat">
              <a:solidFill>
                <a:srgbClr val="FFD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ln w="152400" cap="flat">
              <a:solidFill>
                <a:srgbClr val="1ECBC8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ln w="152400" cap="flat">
              <a:solidFill>
                <a:srgbClr val="87E9D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ln w="152400" cap="flat">
              <a:solidFill>
                <a:srgbClr val="FFB0C3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2251432"/>
        <c:axId val="-2132248088"/>
      </c:lineChart>
      <c:catAx>
        <c:axId val="-2132251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132248088"/>
        <c:crosses val="autoZero"/>
        <c:auto val="1"/>
        <c:lblAlgn val="ctr"/>
        <c:lblOffset val="100"/>
        <c:noMultiLvlLbl val="1"/>
      </c:catAx>
      <c:valAx>
        <c:axId val="-2132248088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132251432"/>
        <c:crosses val="autoZero"/>
        <c:crossBetween val="midCat"/>
        <c:majorUnit val="25.0"/>
        <c:minorUnit val="12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43581"/>
          <c:y val="0.855635"/>
          <c:w val="0.629187"/>
          <c:h val="0.144365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71505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33A4B"/>
              </a:solidFill>
              <a:ln w="9525" cap="flat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FB0C3"/>
              </a:solidFill>
              <a:ln w="9525" cap="flat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FFDC00"/>
              </a:solidFill>
              <a:ln w="9525" cap="flat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87E9DB"/>
              </a:solidFill>
              <a:ln w="9525" cap="flat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1ECBC8"/>
              </a:solidFill>
              <a:ln w="9525" cap="flat">
                <a:noFill/>
                <a:round/>
              </a:ln>
              <a:effectLst/>
            </c:spPr>
          </c:dPt>
          <c:dLbls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Untitled 1</c:v>
                </c:pt>
                <c:pt idx="1">
                  <c:v>Untitled 2</c:v>
                </c:pt>
                <c:pt idx="2">
                  <c:v>Untitled 3</c:v>
                </c:pt>
                <c:pt idx="3">
                  <c:v>Untitled 4</c:v>
                </c:pt>
                <c:pt idx="4">
                  <c:v>Untitled 5</c:v>
                </c:pt>
                <c:pt idx="5">
                  <c:v>Untitled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282455"/>
          <c:y val="0.855217"/>
          <c:w val="0.955993"/>
          <c:h val="0.144783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887545"/>
          <c:y val="0.0667822"/>
          <c:w val="0.906245"/>
          <c:h val="0.6474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33A4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FFB0C3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solidFill>
              <a:srgbClr val="FFDC00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solidFill>
              <a:srgbClr val="87E9D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solidFill>
              <a:srgbClr val="1ECBC8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4631944"/>
        <c:axId val="-2134635304"/>
      </c:barChart>
      <c:catAx>
        <c:axId val="-2134631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134635304"/>
        <c:crosses val="autoZero"/>
        <c:auto val="1"/>
        <c:lblAlgn val="ctr"/>
        <c:lblOffset val="100"/>
        <c:noMultiLvlLbl val="1"/>
      </c:catAx>
      <c:valAx>
        <c:axId val="-2134635304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134631944"/>
        <c:crosses val="autoZero"/>
        <c:crossBetween val="between"/>
        <c:majorUnit val="100.0"/>
        <c:minorUnit val="50.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35814"/>
          <c:y val="0.846079"/>
          <c:w val="0.385008"/>
          <c:h val="0.153921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5760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Instructor Note: KNOWLEDGE CHECK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Ask students what other languages have the students heard of? what are they familiar with, if any? Then ask how they think those might compare to Python.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Here we need to define a main function; however, we have to be careful with the use of punctuation (notice the semicolons at the end of some of the lines) and “cout” is not very understandable in lay terms.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Note: You are encouraged to use other specific examples of an element python does particularly well, using a simple statement or function. This depends on your familiarity with other programming languages, as well with the abilities of the students in your class.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Notice that in the Java version, we define the code inside the context of a “class”.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You are encouraged to use other specific examples of an element python does particularly well, using a simple statement or function. This depends on your familiarity with other programming languages, as well with the abilities of the students in your class.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Instructor Note: KNOWLEDGE CHECK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What is a “script?” What is an “IDE”? When would you use an IDE vs a text editor?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NOTE: This slide is for advanced programming audiences only.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 this case, the top-level code is an if block.  `__name__` is a built-in variable which evaluates to the name of the current module.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This demo is intended to show the students some of the visualization capabilities of Python. 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The code in the file </a:t>
            </a:r>
            <a:r>
              <a:rPr b="1"/>
              <a:t>Python101Demo_Plotly.ipynb</a:t>
            </a:r>
            <a:r>
              <a:t> may be more intricate than you may want the students to grasp on their own. We suggest giving the students a copy of the complete notebook above and run through the code with them in class.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Make sure the students understand that this is a demo and that some of the instructions in the demo will become clearer as the lesson progresses. It will also give them an opportunity to continue their learning process.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Start by asking the students about the importance of visualizing data: when is it needed? what does it add? what tools do they tend to use in their daily work (if any)?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8" name="Shape 5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20m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Run through the following example with the students. Then ask them to tackle problems similar to the ones proposed below.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Remember, they shouldn’t know what they’re going to design yet, since you can’t know what the solution is before you know the problem.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 u="sng">
                <a:latin typeface="+mn-lt"/>
                <a:ea typeface="+mn-ea"/>
                <a:cs typeface="+mn-cs"/>
                <a:sym typeface="Helvetica"/>
              </a:defRPr>
            </a:pPr>
            <a:r>
              <a:t>Share out (15m)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ASK: What are some topics people are interested in?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will facilitate a discussion around topics, may want to write them on the whiteboard.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solidFill>
                  <a:srgbClr val="A6AAA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Note: This is a great opportunity to nudge students away from some topics that may be too broad in scope, or too unsubstantial a topic.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15m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2" name="Shape 6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1" name="Shape 6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7" name="Shape 6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6" name="Shape 6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2" name="Shape 6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4" name="Shape 6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10m</a:t>
            </a:r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endParaRPr/>
          </a:p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More time won’t make the ideas better, it will just give them more time to feel stressed—have them work quickly and focus in on the most important things. 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9" name="Shape 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Instructor Note: Remind the students about the concepts learnt in the first part of the workshop. Review the first Python code introduced and the types you have covered.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DISCUSSION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Start by surveying what students already know or don't know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Then state which fundamentals you are going to cover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Give a high level overview of what these fundamentals do (e.g. allow programs to store and remember information, etc)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Start a Jupyter notebook and remind the students how to use it.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4" name="Shape 6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15m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Show the students how to put together a program in Python.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Walk the students through translating the first pseudocode problem from Part 1 - Independent Practice. Then encourage the students to write Python code for the other two exercises from Part 1 - Independent Practice.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Ask them to write out pseudocode to attempt to answer these problems.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 u="sng">
                <a:latin typeface="+mn-lt"/>
                <a:ea typeface="+mn-ea"/>
                <a:cs typeface="+mn-cs"/>
                <a:sym typeface="Helvetica"/>
              </a:defRPr>
            </a:pPr>
            <a:r>
              <a:t>Share out (15m)</a:t>
            </a:r>
          </a:p>
          <a:p>
            <a:pPr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ASK: What are some topics people are interested in?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will facilitate a discussion around topics, may want to write them on the whiteboard. </a:t>
            </a:r>
          </a:p>
          <a:p>
            <a:pPr>
              <a:defRPr>
                <a:solidFill>
                  <a:srgbClr val="A6AAA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Note: This is a great opportunity to nudge students away from some topics that may be too broad in scope, or too unsubstantial a topic.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5" name="Shape 6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20m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2" name="Shape 6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Use the Jupyter notebook: </a:t>
            </a:r>
            <a:r>
              <a:rPr b="1"/>
              <a:t>Python101Part2GuidedPractice.ipynb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 b="1"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IDE suggestion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We encourage you to use a Jupyter notebook. It makes it easier to keep the class together as students will be using a common IDE.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Activity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We suggest making the code below available to the students and get them to work in pairs going through the code in the notebook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7" name="Shape 6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20m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 option 1, you can use the </a:t>
            </a:r>
            <a:r>
              <a:rPr i="1"/>
              <a:t>Iris Dataset notebook</a:t>
            </a:r>
            <a:r>
              <a:t> included in the materials to follow up the introduction to pandas in the previous section. N</a:t>
            </a:r>
            <a:br/>
            <a:r>
              <a:t/>
            </a:r>
            <a:br/>
            <a:r>
              <a:t>Note that the notebook makes reference to the Iris Dataset included here.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This activity lets the students to see the practical applications of python.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8" name="Shape 7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&gt; Depending on the size and abilities of the class, you can ask students to tackle the tasks individually or in groups.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1. **Individually**: Each student tackles the tasks and discuss the answers in pairs before discussing with the entire class.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2. **Pairs**: Ask the students to answer the problems in  pair and discuss the answers with the entire class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3. **For larger classes**, you can split the students into 3 groups and assign one problem per group then have the groups present back how to do it to the rest of the class.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3" name="Shape 7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Provide your name and brief bio, including: your background in python programming, any experience you've had with GA, and one "fun fact" about yourself.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Review Topics Covered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Gather some thoughts from the class answering the question above. After a quick discussion, restate learning objectives and describe how we met them.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Instructor Notes: Encourage the students to share any thoughts or questions before closing the session.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7" name="Shape 7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Exit tickets are quick surveys students complete at the end of each class. It should only take about 5 minutes.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15m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 b="1">
                <a:latin typeface="+mn-lt"/>
                <a:ea typeface="+mn-ea"/>
                <a:cs typeface="+mn-cs"/>
                <a:sym typeface="Helvetica"/>
              </a:defRPr>
            </a:pPr>
            <a:r>
              <a:t>Instructor Note: KNOWLEDGE CHECK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Provide an example of your day-to-day work with Python.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Ask students how they manage their data work and whether they have had any experience with Python (or any other programming languages).</a:t>
            </a:r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t>Ask students to  generate answers - why are these things good? Why does this matter?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15m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Instructor Note: Examples to be presented can be drawn from your own experience with the language. If you need inspiration, there are plenty of examples in this page: </a:t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https://www.python.org/about/success/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635000" y="5778500"/>
            <a:ext cx="11734800" cy="8636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/>
          <a:p>
            <a:pPr defTabSz="1308100">
              <a:lnSpc>
                <a:spcPts val="3400"/>
              </a:lnSpc>
              <a:defRPr sz="2800">
                <a:solidFill>
                  <a:srgbClr val="E52123"/>
                </a:solidFill>
              </a:defRPr>
            </a:pPr>
            <a:r>
              <a:t>Insert Instructor Name</a:t>
            </a:r>
          </a:p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Title, Company 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4"/>
          </p:nvPr>
        </p:nvSpPr>
        <p:spPr>
          <a:xfrm>
            <a:off x="635000" y="1574800"/>
            <a:ext cx="11734800" cy="37211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ts val="14000"/>
              </a:lnSpc>
              <a:defRPr sz="12000" b="1" cap="all" spc="-239"/>
            </a:lvl1pPr>
          </a:lstStyle>
          <a:p>
            <a:r>
              <a:t>insert class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Stock_000016029046Medium_B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6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Stock_000016936841Medium_B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700" cy="5514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verizon-4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5651500" y="3835400"/>
            <a:ext cx="1707947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Drag an object here</a:t>
            </a:r>
          </a:p>
        </p:txBody>
      </p:sp>
      <p:sp>
        <p:nvSpPr>
          <p:cNvPr id="140" name="Shape 140"/>
          <p:cNvSpPr/>
          <p:nvPr/>
        </p:nvSpPr>
        <p:spPr>
          <a:xfrm>
            <a:off x="9182100" y="3835400"/>
            <a:ext cx="1707947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Drag an object here</a:t>
            </a:r>
          </a:p>
        </p:txBody>
      </p:sp>
      <p:sp>
        <p:nvSpPr>
          <p:cNvPr id="141" name="Shape 141"/>
          <p:cNvSpPr>
            <a:spLocks noGrp="1"/>
          </p:cNvSpPr>
          <p:nvPr>
            <p:ph sz="quarter" idx="3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3"/>
          </p:nvPr>
        </p:nvSpPr>
        <p:spPr>
          <a:xfrm>
            <a:off x="8826500" y="2042567"/>
            <a:ext cx="2413000" cy="3969478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sz="quarter" idx="14"/>
          </p:nvPr>
        </p:nvSpPr>
        <p:spPr>
          <a:xfrm>
            <a:off x="5378363" y="2471191"/>
            <a:ext cx="2288755" cy="3378201"/>
          </a:xfrm>
          <a:prstGeom prst="rect">
            <a:avLst/>
          </a:prstGeom>
          <a:ln>
            <a:miter lim="400000"/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5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graphicFrame>
        <p:nvGraphicFramePr>
          <p:cNvPr id="154" name="Chart 154"/>
          <p:cNvGraphicFramePr/>
          <p:nvPr/>
        </p:nvGraphicFramePr>
        <p:xfrm>
          <a:off x="625202" y="2284866"/>
          <a:ext cx="3292904" cy="3467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5" name="Chart 155"/>
          <p:cNvGraphicFramePr/>
          <p:nvPr/>
        </p:nvGraphicFramePr>
        <p:xfrm>
          <a:off x="4386429" y="2303347"/>
          <a:ext cx="2514601" cy="3456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6" name="Chart 156"/>
          <p:cNvGraphicFramePr/>
          <p:nvPr/>
        </p:nvGraphicFramePr>
        <p:xfrm>
          <a:off x="7378377" y="2400872"/>
          <a:ext cx="4975499" cy="3232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grpSp>
        <p:nvGrpSpPr>
          <p:cNvPr id="169" name="Group 169"/>
          <p:cNvGrpSpPr/>
          <p:nvPr/>
        </p:nvGrpSpPr>
        <p:grpSpPr>
          <a:xfrm>
            <a:off x="635000" y="1828800"/>
            <a:ext cx="1270000" cy="1270000"/>
            <a:chOff x="0" y="0"/>
            <a:chExt cx="1269999" cy="1269999"/>
          </a:xfrm>
        </p:grpSpPr>
        <p:pic>
          <p:nvPicPr>
            <p:cNvPr id="167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hape 168"/>
            <p:cNvSpPr/>
            <p:nvPr/>
          </p:nvSpPr>
          <p:spPr>
            <a:xfrm>
              <a:off x="88900" y="3238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2159000" y="1828800"/>
            <a:ext cx="1270000" cy="1270000"/>
            <a:chOff x="0" y="0"/>
            <a:chExt cx="1269999" cy="1269999"/>
          </a:xfrm>
        </p:grpSpPr>
        <p:pic>
          <p:nvPicPr>
            <p:cNvPr id="170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Shape 171"/>
            <p:cNvSpPr/>
            <p:nvPr/>
          </p:nvSpPr>
          <p:spPr>
            <a:xfrm>
              <a:off x="101600" y="3365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635000" y="3340100"/>
            <a:ext cx="1270000" cy="1270000"/>
            <a:chOff x="0" y="0"/>
            <a:chExt cx="1269999" cy="1269999"/>
          </a:xfrm>
        </p:grpSpPr>
        <p:pic>
          <p:nvPicPr>
            <p:cNvPr id="173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88900" y="3111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2159000" y="3340100"/>
            <a:ext cx="1270000" cy="1270000"/>
            <a:chOff x="0" y="0"/>
            <a:chExt cx="1269999" cy="1269999"/>
          </a:xfrm>
        </p:grpSpPr>
        <p:pic>
          <p:nvPicPr>
            <p:cNvPr id="176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hape 177"/>
            <p:cNvSpPr/>
            <p:nvPr/>
          </p:nvSpPr>
          <p:spPr>
            <a:xfrm>
              <a:off x="101600" y="3238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635000" y="4876800"/>
            <a:ext cx="1270000" cy="1270000"/>
            <a:chOff x="0" y="0"/>
            <a:chExt cx="1269999" cy="1269999"/>
          </a:xfrm>
        </p:grpSpPr>
        <p:pic>
          <p:nvPicPr>
            <p:cNvPr id="179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88900" y="3111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2159000" y="4876800"/>
            <a:ext cx="1270000" cy="1270000"/>
            <a:chOff x="0" y="0"/>
            <a:chExt cx="1269999" cy="1269999"/>
          </a:xfrm>
        </p:grpSpPr>
        <p:pic>
          <p:nvPicPr>
            <p:cNvPr id="182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101600" y="323849"/>
              <a:ext cx="1079500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>
            <a:lvl1pPr>
              <a:lnSpc>
                <a:spcPts val="1600"/>
              </a:lnSpc>
              <a:buClr>
                <a:srgbClr val="000000"/>
              </a:buClr>
              <a:defRPr sz="1200"/>
            </a:lvl1pPr>
          </a:lstStyle>
          <a:p>
            <a: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4051300" y="1828800"/>
            <a:ext cx="2032000" cy="2032000"/>
            <a:chOff x="0" y="0"/>
            <a:chExt cx="2032000" cy="2032000"/>
          </a:xfrm>
        </p:grpSpPr>
        <p:pic>
          <p:nvPicPr>
            <p:cNvPr id="186" name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hape 187"/>
            <p:cNvSpPr/>
            <p:nvPr/>
          </p:nvSpPr>
          <p:spPr>
            <a:xfrm>
              <a:off x="165100" y="152400"/>
              <a:ext cx="167640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INSERT TERM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65100" y="419100"/>
              <a:ext cx="1676400" cy="141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1600"/>
                </a:lnSpc>
                <a:defRPr sz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6362700" y="1828800"/>
            <a:ext cx="2032000" cy="2032000"/>
            <a:chOff x="0" y="0"/>
            <a:chExt cx="2032000" cy="2032000"/>
          </a:xfrm>
        </p:grpSpPr>
        <p:pic>
          <p:nvPicPr>
            <p:cNvPr id="190" name="dropped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Shape 191"/>
            <p:cNvSpPr/>
            <p:nvPr/>
          </p:nvSpPr>
          <p:spPr>
            <a:xfrm>
              <a:off x="177800" y="152400"/>
              <a:ext cx="167640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r>
                <a:t>INSERT TERM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7800" y="419100"/>
              <a:ext cx="1676400" cy="141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4051300" y="4114800"/>
            <a:ext cx="2032000" cy="2032000"/>
            <a:chOff x="0" y="0"/>
            <a:chExt cx="2032000" cy="2032000"/>
          </a:xfrm>
        </p:grpSpPr>
        <p:pic>
          <p:nvPicPr>
            <p:cNvPr id="194" name="dropped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Shape 195"/>
            <p:cNvSpPr/>
            <p:nvPr/>
          </p:nvSpPr>
          <p:spPr>
            <a:xfrm>
              <a:off x="165100" y="177800"/>
              <a:ext cx="167640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r>
                <a:t>INSERT TERM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5100" y="444500"/>
              <a:ext cx="1676400" cy="141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6362700" y="4114800"/>
            <a:ext cx="2032000" cy="2032000"/>
            <a:chOff x="0" y="0"/>
            <a:chExt cx="2032000" cy="2032000"/>
          </a:xfrm>
        </p:grpSpPr>
        <p:pic>
          <p:nvPicPr>
            <p:cNvPr id="198" name="dropped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177800" y="177800"/>
              <a:ext cx="167640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r>
                <a:t>INSERT TERM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7800" y="444500"/>
              <a:ext cx="1676400" cy="1416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/>
          <a:lstStyle>
            <a:lvl1pPr>
              <a:lnSpc>
                <a:spcPts val="16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grpSp>
        <p:nvGrpSpPr>
          <p:cNvPr id="215" name="Group 215"/>
          <p:cNvGrpSpPr/>
          <p:nvPr/>
        </p:nvGrpSpPr>
        <p:grpSpPr>
          <a:xfrm>
            <a:off x="1384300" y="3130550"/>
            <a:ext cx="1270000" cy="1270000"/>
            <a:chOff x="0" y="0"/>
            <a:chExt cx="1269999" cy="1269999"/>
          </a:xfrm>
        </p:grpSpPr>
        <p:pic>
          <p:nvPicPr>
            <p:cNvPr id="213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88900" y="415925"/>
              <a:ext cx="1079500" cy="488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r>
                <a:t>EXERCISE</a:t>
              </a:r>
            </a:p>
          </p:txBody>
        </p:sp>
      </p:grpSp>
      <p:sp>
        <p:nvSpPr>
          <p:cNvPr id="216" name="Shape 216"/>
          <p:cNvSpPr/>
          <p:nvPr/>
        </p:nvSpPr>
        <p:spPr>
          <a:xfrm flipV="1">
            <a:off x="3911600" y="3243406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 flipV="1">
            <a:off x="3911600" y="5381324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911600" y="2989696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TIMING</a:t>
            </a:r>
          </a:p>
        </p:txBody>
      </p:sp>
      <p:sp>
        <p:nvSpPr>
          <p:cNvPr id="219" name="Shape 219"/>
          <p:cNvSpPr/>
          <p:nvPr/>
        </p:nvSpPr>
        <p:spPr>
          <a:xfrm>
            <a:off x="3911600" y="5114914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220" name="Shape 220"/>
          <p:cNvSpPr/>
          <p:nvPr/>
        </p:nvSpPr>
        <p:spPr>
          <a:xfrm flipV="1">
            <a:off x="3911600" y="2223009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3911600" y="1969299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key objective(s)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3225800" y="1803659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r>
              <a:t>Q&amp;A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101600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11927913" y="743207"/>
            <a:ext cx="448486" cy="418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00"/>
              </a:lnSpc>
              <a:defRPr sz="3200" b="1" spc="-64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r>
              <a:t>exit tickets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101600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11927913" y="743207"/>
            <a:ext cx="448486" cy="418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00"/>
              </a:lnSpc>
              <a:defRPr sz="3200" b="1" spc="-64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48485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grpSp>
        <p:nvGrpSpPr>
          <p:cNvPr id="264" name="Group 264"/>
          <p:cNvGrpSpPr/>
          <p:nvPr/>
        </p:nvGrpSpPr>
        <p:grpSpPr>
          <a:xfrm>
            <a:off x="1384300" y="3130550"/>
            <a:ext cx="1270000" cy="1270000"/>
            <a:chOff x="0" y="0"/>
            <a:chExt cx="1269999" cy="1269999"/>
          </a:xfrm>
        </p:grpSpPr>
        <p:pic>
          <p:nvPicPr>
            <p:cNvPr id="262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88900" y="415925"/>
              <a:ext cx="1079500" cy="488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r>
                <a:t>EXERCISE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V="1">
            <a:off x="3225800" y="1803659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101600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half" idx="14"/>
          </p:nvPr>
        </p:nvSpPr>
        <p:spPr>
          <a:xfrm>
            <a:off x="635000" y="1473200"/>
            <a:ext cx="11734800" cy="277365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ts val="10600"/>
              </a:lnSpc>
              <a:defRPr sz="12000" b="1" cap="all" spc="-239"/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11927913" y="743207"/>
            <a:ext cx="448486" cy="418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200"/>
              </a:lnSpc>
              <a:defRPr sz="3200" b="1" spc="-64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</p:spPr>
        <p:txBody>
          <a:bodyPr/>
          <a:lstStyle>
            <a:lvl1pPr>
              <a:lnSpc>
                <a:spcPts val="5000"/>
              </a:lnSpc>
              <a:defRPr sz="5400" spc="-10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10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660400">
              <a:lnSpc>
                <a:spcPct val="100000"/>
              </a:lnSpc>
              <a:spcBef>
                <a:spcPts val="10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117600">
              <a:lnSpc>
                <a:spcPct val="100000"/>
              </a:lnSpc>
              <a:spcBef>
                <a:spcPts val="10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574800">
              <a:lnSpc>
                <a:spcPct val="100000"/>
              </a:lnSpc>
              <a:spcBef>
                <a:spcPts val="10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032000">
              <a:lnSpc>
                <a:spcPct val="100000"/>
              </a:lnSpc>
              <a:spcBef>
                <a:spcPts val="1000"/>
              </a:spcBef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idx="3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</p:spPr>
        <p:txBody>
          <a:bodyPr/>
          <a:lstStyle>
            <a:lvl1pPr>
              <a:lnSpc>
                <a:spcPts val="5000"/>
              </a:lnSpc>
              <a:defRPr sz="5400" spc="-10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 flipV="1">
            <a:off x="635000" y="2781010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 flipV="1">
            <a:off x="4622800" y="2781142"/>
            <a:ext cx="7742696" cy="15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 flipV="1">
            <a:off x="635000" y="5752810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635500" y="5753100"/>
            <a:ext cx="7731808" cy="17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35000" y="2387600"/>
            <a:ext cx="3733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key objective(s)</a:t>
            </a:r>
          </a:p>
        </p:txBody>
      </p:sp>
      <p:sp>
        <p:nvSpPr>
          <p:cNvPr id="65" name="Shape 65"/>
          <p:cNvSpPr/>
          <p:nvPr/>
        </p:nvSpPr>
        <p:spPr>
          <a:xfrm>
            <a:off x="4635500" y="2387600"/>
            <a:ext cx="3733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agenda</a:t>
            </a:r>
          </a:p>
        </p:txBody>
      </p:sp>
      <p:sp>
        <p:nvSpPr>
          <p:cNvPr id="66" name="Shape 66"/>
          <p:cNvSpPr/>
          <p:nvPr/>
        </p:nvSpPr>
        <p:spPr>
          <a:xfrm>
            <a:off x="4635500" y="5359400"/>
            <a:ext cx="77470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resources</a:t>
            </a:r>
          </a:p>
        </p:txBody>
      </p:sp>
      <p:sp>
        <p:nvSpPr>
          <p:cNvPr id="67" name="Shape 67"/>
          <p:cNvSpPr/>
          <p:nvPr/>
        </p:nvSpPr>
        <p:spPr>
          <a:xfrm>
            <a:off x="635000" y="5359400"/>
            <a:ext cx="3733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Exercise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4"/>
          </p:nvPr>
        </p:nvSpPr>
        <p:spPr>
          <a:xfrm>
            <a:off x="635000" y="2971800"/>
            <a:ext cx="3733800" cy="6096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learning/exercise objectives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5"/>
          </p:nvPr>
        </p:nvSpPr>
        <p:spPr>
          <a:xfrm>
            <a:off x="4635500" y="2971800"/>
            <a:ext cx="1104900" cy="3048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buFont typeface="Lucida Grande"/>
              <a:defRPr sz="20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Time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6"/>
          </p:nvPr>
        </p:nvSpPr>
        <p:spPr>
          <a:xfrm>
            <a:off x="6172200" y="2971800"/>
            <a:ext cx="6197600" cy="3048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marL="254000" indent="-254000" defTabSz="1308100">
              <a:lnSpc>
                <a:spcPct val="100000"/>
              </a:lnSpc>
              <a:spcBef>
                <a:spcPts val="1000"/>
              </a:spcBef>
              <a:buSzPct val="100000"/>
              <a:buAutoNum type="arabicPeriod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key steps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7"/>
          </p:nvPr>
        </p:nvSpPr>
        <p:spPr>
          <a:xfrm>
            <a:off x="635000" y="5943600"/>
            <a:ext cx="3733800" cy="3048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deliverable/outcome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8"/>
          </p:nvPr>
        </p:nvSpPr>
        <p:spPr>
          <a:xfrm>
            <a:off x="4635500" y="5943600"/>
            <a:ext cx="7747000" cy="3048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List resources required / used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48485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 flipV="1">
            <a:off x="8623300" y="2781010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 flipV="1">
            <a:off x="635000" y="2781142"/>
            <a:ext cx="7742696" cy="15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35000" y="2387600"/>
            <a:ext cx="3733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summary</a:t>
            </a:r>
          </a:p>
        </p:txBody>
      </p:sp>
      <p:sp>
        <p:nvSpPr>
          <p:cNvPr id="86" name="Shape 86"/>
          <p:cNvSpPr/>
          <p:nvPr/>
        </p:nvSpPr>
        <p:spPr>
          <a:xfrm>
            <a:off x="8636000" y="2387600"/>
            <a:ext cx="37338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key challenge / question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Case study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4"/>
          </p:nvPr>
        </p:nvSpPr>
        <p:spPr>
          <a:xfrm>
            <a:off x="8636000" y="2971800"/>
            <a:ext cx="3733800" cy="6096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buFont typeface="Lucida Grande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problem or challenge faced and key case questions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5"/>
          </p:nvPr>
        </p:nvSpPr>
        <p:spPr>
          <a:xfrm>
            <a:off x="635000" y="2971800"/>
            <a:ext cx="7721600" cy="304800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308100">
              <a:lnSpc>
                <a:spcPct val="100000"/>
              </a:lnSpc>
              <a:spcBef>
                <a:spcPts val="1000"/>
              </a:spcBef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context and background including relevant data/evidence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6"/>
          </p:nvPr>
        </p:nvSpPr>
        <p:spPr>
          <a:xfrm>
            <a:off x="635000" y="1473200"/>
            <a:ext cx="11734800" cy="7239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5000"/>
              </a:lnSpc>
              <a:defRPr sz="5400" b="1" cap="all" spc="-107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company name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48485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C_B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sz="half" idx="3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Stock_000008824584Medium.png"/>
          <p:cNvPicPr>
            <a:picLocks noChangeAspect="1"/>
          </p:cNvPicPr>
          <p:nvPr/>
        </p:nvPicPr>
        <p:blipFill>
          <a:blip r:embed="rId2">
            <a:extLst/>
          </a:blip>
          <a:srcRect l="14941" t="11266" r="16114" b="15973"/>
          <a:stretch>
            <a:fillRect/>
          </a:stretch>
        </p:blipFill>
        <p:spPr>
          <a:xfrm>
            <a:off x="2794793" y="1556146"/>
            <a:ext cx="7328695" cy="5128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2462" y="0"/>
                </a:moveTo>
                <a:lnTo>
                  <a:pt x="2321" y="120"/>
                </a:lnTo>
                <a:cubicBezTo>
                  <a:pt x="2125" y="285"/>
                  <a:pt x="2049" y="472"/>
                  <a:pt x="2033" y="839"/>
                </a:cubicBezTo>
                <a:cubicBezTo>
                  <a:pt x="2003" y="1513"/>
                  <a:pt x="1992" y="8893"/>
                  <a:pt x="2020" y="8918"/>
                </a:cubicBezTo>
                <a:cubicBezTo>
                  <a:pt x="2059" y="8953"/>
                  <a:pt x="2058" y="9828"/>
                  <a:pt x="2019" y="9884"/>
                </a:cubicBezTo>
                <a:cubicBezTo>
                  <a:pt x="1999" y="9913"/>
                  <a:pt x="1980" y="11111"/>
                  <a:pt x="1967" y="13240"/>
                </a:cubicBezTo>
                <a:cubicBezTo>
                  <a:pt x="1948" y="16363"/>
                  <a:pt x="1944" y="16553"/>
                  <a:pt x="1893" y="16593"/>
                </a:cubicBezTo>
                <a:cubicBezTo>
                  <a:pt x="1862" y="16616"/>
                  <a:pt x="1773" y="16767"/>
                  <a:pt x="1694" y="16929"/>
                </a:cubicBezTo>
                <a:cubicBezTo>
                  <a:pt x="1493" y="17338"/>
                  <a:pt x="947" y="18421"/>
                  <a:pt x="433" y="19429"/>
                </a:cubicBezTo>
                <a:lnTo>
                  <a:pt x="0" y="20278"/>
                </a:lnTo>
                <a:lnTo>
                  <a:pt x="0" y="20765"/>
                </a:lnTo>
                <a:lnTo>
                  <a:pt x="0" y="21251"/>
                </a:lnTo>
                <a:lnTo>
                  <a:pt x="115" y="21343"/>
                </a:lnTo>
                <a:cubicBezTo>
                  <a:pt x="237" y="21440"/>
                  <a:pt x="527" y="21561"/>
                  <a:pt x="704" y="21590"/>
                </a:cubicBezTo>
                <a:cubicBezTo>
                  <a:pt x="763" y="21600"/>
                  <a:pt x="1106" y="21600"/>
                  <a:pt x="1468" y="21590"/>
                </a:cubicBezTo>
                <a:cubicBezTo>
                  <a:pt x="2758" y="21557"/>
                  <a:pt x="12814" y="21480"/>
                  <a:pt x="16903" y="21472"/>
                </a:cubicBezTo>
                <a:lnTo>
                  <a:pt x="21063" y="21465"/>
                </a:lnTo>
                <a:lnTo>
                  <a:pt x="21263" y="21368"/>
                </a:lnTo>
                <a:cubicBezTo>
                  <a:pt x="21600" y="21204"/>
                  <a:pt x="21599" y="21203"/>
                  <a:pt x="21599" y="20683"/>
                </a:cubicBezTo>
                <a:lnTo>
                  <a:pt x="21599" y="20235"/>
                </a:lnTo>
                <a:lnTo>
                  <a:pt x="21085" y="19210"/>
                </a:lnTo>
                <a:cubicBezTo>
                  <a:pt x="20803" y="18647"/>
                  <a:pt x="20424" y="17891"/>
                  <a:pt x="20244" y="17531"/>
                </a:cubicBezTo>
                <a:cubicBezTo>
                  <a:pt x="20065" y="17170"/>
                  <a:pt x="19876" y="16808"/>
                  <a:pt x="19826" y="16727"/>
                </a:cubicBezTo>
                <a:lnTo>
                  <a:pt x="19736" y="16580"/>
                </a:lnTo>
                <a:lnTo>
                  <a:pt x="19719" y="14853"/>
                </a:lnTo>
                <a:cubicBezTo>
                  <a:pt x="19709" y="13745"/>
                  <a:pt x="19692" y="13105"/>
                  <a:pt x="19671" y="13070"/>
                </a:cubicBezTo>
                <a:cubicBezTo>
                  <a:pt x="19629" y="12997"/>
                  <a:pt x="19632" y="10963"/>
                  <a:pt x="19675" y="10926"/>
                </a:cubicBezTo>
                <a:cubicBezTo>
                  <a:pt x="19694" y="10909"/>
                  <a:pt x="19691" y="10874"/>
                  <a:pt x="19668" y="10834"/>
                </a:cubicBezTo>
                <a:cubicBezTo>
                  <a:pt x="19639" y="10785"/>
                  <a:pt x="19638" y="10749"/>
                  <a:pt x="19664" y="10690"/>
                </a:cubicBezTo>
                <a:cubicBezTo>
                  <a:pt x="19689" y="10632"/>
                  <a:pt x="19695" y="9310"/>
                  <a:pt x="19685" y="5764"/>
                </a:cubicBezTo>
                <a:cubicBezTo>
                  <a:pt x="19678" y="3099"/>
                  <a:pt x="19665" y="839"/>
                  <a:pt x="19656" y="742"/>
                </a:cubicBezTo>
                <a:cubicBezTo>
                  <a:pt x="19619" y="354"/>
                  <a:pt x="19414" y="114"/>
                  <a:pt x="19092" y="84"/>
                </a:cubicBezTo>
                <a:cubicBezTo>
                  <a:pt x="18953" y="71"/>
                  <a:pt x="6850" y="7"/>
                  <a:pt x="3396" y="2"/>
                </a:cubicBezTo>
                <a:lnTo>
                  <a:pt x="246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sz="quarter" idx="3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sz="half" idx="3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/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12014200" y="743207"/>
            <a:ext cx="464741" cy="41858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200"/>
              </a:lnSpc>
              <a:defRPr sz="3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pic>
        <p:nvPicPr>
          <p:cNvPr id="4" name="dropped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35000" y="762000"/>
            <a:ext cx="28321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334000" y="1549400"/>
            <a:ext cx="11734800" cy="3352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35000" y="3975100"/>
            <a:ext cx="11734800" cy="2730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2pPr marL="406400" indent="-203200">
              <a:buSzPct val="70000"/>
              <a:buFont typeface="Lucida Grande"/>
              <a:buChar char="‣"/>
            </a:lvl2pPr>
            <a:lvl3pPr marL="609600" indent="-203200">
              <a:buSzPct val="70000"/>
              <a:buFont typeface="Lucida Grande"/>
              <a:buChar char="‣"/>
            </a:lvl3pPr>
            <a:lvl4pPr marL="812800" indent="-203200">
              <a:buSzPct val="70000"/>
              <a:buFont typeface="Lucida Grande"/>
              <a:buChar char="‣"/>
            </a:lvl4pPr>
            <a:lvl5pPr marL="1016000" indent="-203200">
              <a:buSzPct val="70000"/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86718" y="6861064"/>
            <a:ext cx="314921" cy="317501"/>
          </a:xfrm>
          <a:prstGeom prst="rect">
            <a:avLst/>
          </a:prstGeom>
          <a:ln w="12700"/>
        </p:spPr>
        <p:txBody>
          <a:bodyPr wrap="none" lIns="38100" tIns="38100" rIns="38100" bIns="38100" anchor="ctr">
            <a:spAutoFit/>
          </a:bodyPr>
          <a:lstStyle>
            <a:lvl1pPr algn="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marL="0" marR="0" indent="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l" defTabSz="647700" latinLnBrk="0">
        <a:lnSpc>
          <a:spcPts val="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0" b="1" i="0" u="none" strike="noStrike" cap="all" spc="-319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032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064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096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8128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0160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2192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4224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625600" algn="l" defTabSz="647700" latinLnBrk="0">
        <a:lnSpc>
          <a:spcPts val="3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r" defTabSz="1308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"/><Relationship Id="rId1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ython.org/about/success/astra/" TargetMode="External"/><Relationship Id="rId4" Type="http://schemas.openxmlformats.org/officeDocument/2006/relationships/hyperlink" Target="https://www.python.org/about/success/resolver/" TargetMode="External"/><Relationship Id="rId5" Type="http://schemas.openxmlformats.org/officeDocument/2006/relationships/hyperlink" Target="https://www.python.org/about/success/ilm/" TargetMode="External"/><Relationship Id="rId6" Type="http://schemas.openxmlformats.org/officeDocument/2006/relationships/hyperlink" Target="https://software.intel.com/en-us/blogs/2016/02/14/python-brings-us-the-ligo-gravity-wave-sound" TargetMode="External"/><Relationship Id="rId7" Type="http://schemas.openxmlformats.org/officeDocument/2006/relationships/hyperlink" Target="https://www.python.org/about/success/mayavi/" TargetMode="External"/><Relationship Id="rId8" Type="http://schemas.openxmlformats.org/officeDocument/2006/relationships/hyperlink" Target="https://www.python.org/about/success/mmtk/" TargetMode="External"/><Relationship Id="rId9" Type="http://schemas.openxmlformats.org/officeDocument/2006/relationships/image" Target="../media/image21.tif"/><Relationship Id="rId10" Type="http://schemas.openxmlformats.org/officeDocument/2006/relationships/image" Target="../media/image22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/releases/2.7/" TargetMode="External"/><Relationship Id="rId4" Type="http://schemas.openxmlformats.org/officeDocument/2006/relationships/hyperlink" Target="https://git-for-windows.github.io/" TargetMode="External"/><Relationship Id="rId5" Type="http://schemas.openxmlformats.org/officeDocument/2006/relationships/hyperlink" Target="http://www.sublimetext.com/" TargetMode="External"/><Relationship Id="rId6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continuum.io/download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"/><Relationship Id="rId3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"/><Relationship Id="rId3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tif"/><Relationship Id="rId3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dev.org/" TargetMode="External"/><Relationship Id="rId4" Type="http://schemas.openxmlformats.org/officeDocument/2006/relationships/hyperlink" Target="https://atom.io/" TargetMode="External"/><Relationship Id="rId5" Type="http://schemas.openxmlformats.org/officeDocument/2006/relationships/image" Target="../media/image34.ti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jetbrains.com/pychar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t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t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t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t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19.t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4" Type="http://schemas.openxmlformats.org/officeDocument/2006/relationships/hyperlink" Target="http://ipython.org/notebook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pythonthehardway.org" TargetMode="External"/><Relationship Id="rId3" Type="http://schemas.openxmlformats.org/officeDocument/2006/relationships/hyperlink" Target="http://www.apple.com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pple.com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eneralassemb.ly/education/data-science?&amp;gclid=CjwKEAjwk6K8BRDM3aCSkdCtzSQSJAA3Vf38leCWKuRFD33jAqNkjHhIqVTVv6i6PiiBtxse7DW1SRoCFE3w_wcB" TargetMode="External"/><Relationship Id="rId3" Type="http://schemas.openxmlformats.org/officeDocument/2006/relationships/hyperlink" Target="https://generalassemb.ly/education/data-science-immersive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52123"/>
                </a:solidFill>
              </a:defRPr>
            </a:lvl1pPr>
          </a:lstStyle>
          <a:p>
            <a:r>
              <a:t>FOR INSTRUCTOR PURPOSES ONLY</a:t>
            </a:r>
          </a:p>
        </p:txBody>
      </p:sp>
      <p:sp>
        <p:nvSpPr>
          <p:cNvPr id="277" name="Shape 277"/>
          <p:cNvSpPr/>
          <p:nvPr/>
        </p:nvSpPr>
        <p:spPr>
          <a:xfrm>
            <a:off x="1337253" y="1511300"/>
            <a:ext cx="11042304" cy="588102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03179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03179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Instructor Prep:</a:t>
            </a:r>
          </a:p>
          <a:p>
            <a:pPr marL="660379" lvl="1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Review &amp; modify lesson plan &amp; slide deck</a:t>
            </a:r>
          </a:p>
          <a:p>
            <a:pPr marL="660379" lvl="1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Write learning objectives &amp; relevant information on board</a:t>
            </a:r>
          </a:p>
          <a:p>
            <a:pPr marL="660379" lvl="1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Review Student Roster and Instructor Checklist</a:t>
            </a:r>
          </a:p>
          <a:p>
            <a:pPr marL="660379" lvl="1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1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Prepare handout to distribute to students.</a:t>
            </a:r>
          </a:p>
        </p:txBody>
      </p:sp>
      <p:sp>
        <p:nvSpPr>
          <p:cNvPr id="278" name="Shape 278"/>
          <p:cNvSpPr/>
          <p:nvPr/>
        </p:nvSpPr>
        <p:spPr>
          <a:xfrm>
            <a:off x="635000" y="14732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instructor notes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You</a:t>
            </a:r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xfrm>
            <a:off x="635000" y="1409700"/>
            <a:ext cx="11734800" cy="3810000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t>Before we dive in, let’s talk a bit about you!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Name</a:t>
            </a:r>
          </a:p>
          <a:p>
            <a:pPr marL="203200" indent="-203200">
              <a:buSzPct val="70000"/>
              <a:buFont typeface="Lucida Grande"/>
              <a:buChar char="‣"/>
            </a:pPr>
            <a:r>
              <a:t>What brings you to GA</a:t>
            </a:r>
          </a:p>
          <a:p>
            <a:pPr lvl="1"/>
            <a:r>
              <a:t>Current activities</a:t>
            </a:r>
          </a:p>
          <a:p>
            <a:pPr lvl="1"/>
            <a:r>
              <a:t>Goals</a:t>
            </a:r>
          </a:p>
          <a:p>
            <a:pPr marL="203200" indent="-203200">
              <a:buSzPct val="70000"/>
              <a:buFont typeface="Lucida Grande"/>
              <a:buChar char="‣"/>
            </a:pPr>
            <a:r>
              <a:t>Fun fact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EXPECTATIONS</a:t>
            </a:r>
          </a:p>
        </p:txBody>
      </p:sp>
      <p:sp>
        <p:nvSpPr>
          <p:cNvPr id="320" name="Shape 320"/>
          <p:cNvSpPr>
            <a:spLocks noGrp="1"/>
          </p:cNvSpPr>
          <p:nvPr>
            <p:ph type="body" idx="1"/>
          </p:nvPr>
        </p:nvSpPr>
        <p:spPr>
          <a:xfrm>
            <a:off x="635000" y="1409700"/>
            <a:ext cx="10556312" cy="5636915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z="1560">
                <a:solidFill>
                  <a:srgbClr val="323333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	You're ready to take charge of your learning experience.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	You're curious and excited about Python!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	You've installed Anaconda with Python 2.7.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Big Picture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xfrm>
            <a:off x="634999" y="1266814"/>
            <a:ext cx="11734802" cy="6097591"/>
          </a:xfrm>
          <a:prstGeom prst="rect">
            <a:avLst/>
          </a:prstGeom>
        </p:spPr>
        <p:txBody>
          <a:bodyPr/>
          <a:lstStyle/>
          <a:p>
            <a:pPr marL="203199" indent="-203199">
              <a:buSzPct val="70000"/>
              <a:buFont typeface="Lucida Grande"/>
              <a:buChar char="‣"/>
              <a:defRPr sz="2600"/>
            </a:pPr>
            <a:endParaRPr/>
          </a:p>
          <a:p>
            <a:pPr marL="203199" indent="-203199">
              <a:buSzPct val="70000"/>
              <a:buFont typeface="Lucida Grande"/>
              <a:buChar char="‣"/>
              <a:defRPr sz="2600"/>
            </a:pPr>
            <a:r>
              <a:t>What we’ll cover:</a:t>
            </a:r>
          </a:p>
          <a:p>
            <a:pPr marL="203199" indent="-203199">
              <a:buSzPct val="70000"/>
              <a:buFont typeface="Lucida Grande"/>
              <a:buChar char="‣"/>
              <a:defRPr sz="2600"/>
            </a:pPr>
            <a:endParaRPr/>
          </a:p>
          <a:p>
            <a:pPr lvl="1">
              <a:defRPr sz="2600"/>
            </a:pPr>
            <a:r>
              <a:t>Why Python?</a:t>
            </a:r>
          </a:p>
          <a:p>
            <a:pPr lvl="1">
              <a:defRPr sz="2600"/>
            </a:pPr>
            <a:r>
              <a:t>What can Python do for me?</a:t>
            </a:r>
          </a:p>
          <a:p>
            <a:pPr lvl="1">
              <a:defRPr sz="2600"/>
            </a:pPr>
            <a:r>
              <a:t>Implementing Python into your workflow</a:t>
            </a:r>
          </a:p>
          <a:p>
            <a:pPr lvl="1">
              <a:defRPr sz="2600"/>
            </a:pPr>
            <a:r>
              <a:t>Python Libraries</a:t>
            </a:r>
          </a:p>
          <a:p>
            <a:pPr lvl="1">
              <a:defRPr sz="2600"/>
            </a:pPr>
            <a:r>
              <a:t>Programming (pseudocode and Python)</a:t>
            </a:r>
          </a:p>
          <a:p>
            <a:pPr lvl="1">
              <a:defRPr sz="2600"/>
            </a:pPr>
            <a:r>
              <a:t>Dive into data with Python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Big Picture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634999" y="1266814"/>
            <a:ext cx="11734802" cy="6097591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z="2500">
                <a:solidFill>
                  <a:srgbClr val="323333"/>
                </a:solidFill>
                <a:uFillTx/>
              </a:defRPr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Why this topic matters:</a:t>
            </a:r>
          </a:p>
          <a:p>
            <a:pPr lvl="1">
              <a:defRPr sz="2500"/>
            </a:pPr>
            <a:r>
              <a:t>Programming is a sought-after skill </a:t>
            </a:r>
          </a:p>
          <a:p>
            <a:pPr lvl="1">
              <a:defRPr sz="2500"/>
            </a:pPr>
            <a:r>
              <a:t>Python has been gaining popularity (why will se why!)</a:t>
            </a:r>
          </a:p>
          <a:p>
            <a:pPr lvl="1"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Why this topic rocks:</a:t>
            </a:r>
          </a:p>
          <a:p>
            <a:pPr lvl="1">
              <a:defRPr sz="2500"/>
            </a:pPr>
            <a:r>
              <a:t>Python opens up a door to a variety of opportunities, from data science to research</a:t>
            </a:r>
            <a:br/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5466051"/>
          </a:xfrm>
          <a:prstGeom prst="rect">
            <a:avLst/>
          </a:prstGeom>
        </p:spPr>
        <p:txBody>
          <a:bodyPr/>
          <a:lstStyle/>
          <a:p>
            <a:r>
              <a:t>What is PYTHON and What can it do for me?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 101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Python?</a:t>
            </a:r>
          </a:p>
        </p:txBody>
      </p:sp>
      <p:sp>
        <p:nvSpPr>
          <p:cNvPr id="335" name="Shape 3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Created by Guido Van Rossum in 1991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Emphasizes </a:t>
            </a:r>
            <a:r>
              <a:rPr b="1"/>
              <a:t>productivity</a:t>
            </a:r>
            <a:r>
              <a:t> and code </a:t>
            </a:r>
            <a:r>
              <a:rPr b="1"/>
              <a:t>readability</a:t>
            </a:r>
          </a:p>
          <a:p>
            <a:pPr lvl="1">
              <a:defRPr sz="2500"/>
            </a:pPr>
            <a:r>
              <a:t>The language is </a:t>
            </a:r>
            <a:r>
              <a:rPr b="1"/>
              <a:t>easy</a:t>
            </a:r>
            <a:r>
              <a:t> to pick up and learn</a:t>
            </a:r>
          </a:p>
          <a:p>
            <a:pPr lvl="1">
              <a:defRPr sz="2500"/>
            </a:pPr>
            <a:r>
              <a:t>This gentle learning curve brings makes it easier for many to contribute to </a:t>
            </a:r>
            <a:r>
              <a:rPr b="1"/>
              <a:t>production</a:t>
            </a:r>
            <a:r>
              <a:t> level code</a:t>
            </a:r>
          </a:p>
          <a:p>
            <a:pPr lvl="1">
              <a:defRPr sz="2500"/>
            </a:pPr>
            <a:r>
              <a:rPr b="1"/>
              <a:t>Readable</a:t>
            </a:r>
            <a:r>
              <a:t> code means that almost anyone can pick up a piece of code and understand what it is doing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characteristics of python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idx="1"/>
          </p:nvPr>
        </p:nvSpPr>
        <p:spPr>
          <a:xfrm>
            <a:off x="635000" y="1397000"/>
            <a:ext cx="9171286" cy="5347891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sz="1560">
                <a:solidFill>
                  <a:srgbClr val="323333"/>
                </a:solidFill>
                <a:uFillTx/>
              </a:defRPr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rPr b="1"/>
              <a:t>Interpreted language</a:t>
            </a:r>
            <a:r>
              <a:t>: Code implementations execute instructions without having to  translate them into machine-language instruction. 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In contrast, compiled code is executed by the computer's CPU (hardware)</a:t>
            </a:r>
          </a:p>
          <a:p>
            <a:pPr lvl="1"/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Interpreted code may run less quickly, but can be executed on multiple platforms without modification</a:t>
            </a:r>
          </a:p>
        </p:txBody>
      </p:sp>
      <p:pic>
        <p:nvPicPr>
          <p:cNvPr id="3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957" y="12700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characteristics of python</a:t>
            </a:r>
          </a:p>
        </p:txBody>
      </p:sp>
      <p:sp>
        <p:nvSpPr>
          <p:cNvPr id="342" name="Shape 342"/>
          <p:cNvSpPr>
            <a:spLocks noGrp="1"/>
          </p:cNvSpPr>
          <p:nvPr>
            <p:ph type="body" idx="1"/>
          </p:nvPr>
        </p:nvSpPr>
        <p:spPr>
          <a:xfrm>
            <a:off x="573037" y="1600200"/>
            <a:ext cx="9364862" cy="5232202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rPr b="1"/>
              <a:t>Object-oriented</a:t>
            </a:r>
            <a:r>
              <a:t> (OO): Instead of concentrating on isolated "actions", object-orientation enables us to focus on "objects" that contain data (attributes). 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Objects have specific procedures, known as methods (code) that can access and modify the attributes of the object.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OO makes it easier to reuse code in other programs</a:t>
            </a:r>
          </a:p>
        </p:txBody>
      </p:sp>
      <p:pic>
        <p:nvPicPr>
          <p:cNvPr id="3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957" y="12700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characteristics of python</a:t>
            </a:r>
          </a:p>
        </p:txBody>
      </p:sp>
      <p:sp>
        <p:nvSpPr>
          <p:cNvPr id="346" name="Shape 346"/>
          <p:cNvSpPr>
            <a:spLocks noGrp="1"/>
          </p:cNvSpPr>
          <p:nvPr>
            <p:ph type="body" sz="half" idx="1"/>
          </p:nvPr>
        </p:nvSpPr>
        <p:spPr>
          <a:xfrm>
            <a:off x="635000" y="2016422"/>
            <a:ext cx="8129588" cy="4612780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rPr b="1"/>
              <a:t>High-level programming</a:t>
            </a:r>
            <a:r>
              <a:t>: This refers to the use of language similar to natural language makes it easy to use and automate.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Related to the code readability mentioned earlier</a:t>
            </a:r>
          </a:p>
        </p:txBody>
      </p:sp>
      <p:pic>
        <p:nvPicPr>
          <p:cNvPr id="3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957" y="12700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characteristics of python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idx="1"/>
          </p:nvPr>
        </p:nvSpPr>
        <p:spPr>
          <a:xfrm>
            <a:off x="635000" y="1397000"/>
            <a:ext cx="9124752" cy="5232202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rPr b="1"/>
              <a:t>Dynamic semantics</a:t>
            </a:r>
            <a:r>
              <a:t>: Once data has been specified, the machine must be instructed to perform operations on the data. 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Dynamic semantics defines how and when the various constructs of a language should produce a program behavior, providing flexibility at run-time.</a:t>
            </a:r>
          </a:p>
        </p:txBody>
      </p:sp>
      <p:pic>
        <p:nvPicPr>
          <p:cNvPr id="3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957" y="12700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52123"/>
                </a:solidFill>
              </a:defRPr>
            </a:lvl1pPr>
          </a:lstStyle>
          <a:p>
            <a:r>
              <a:t>FOR INSTRUCTOR PURPOSES ONLY</a:t>
            </a:r>
          </a:p>
        </p:txBody>
      </p:sp>
      <p:sp>
        <p:nvSpPr>
          <p:cNvPr id="281" name="Shape 281"/>
          <p:cNvSpPr/>
          <p:nvPr/>
        </p:nvSpPr>
        <p:spPr>
          <a:xfrm>
            <a:off x="626053" y="1557671"/>
            <a:ext cx="11042304" cy="588102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635000" y="1392571"/>
            <a:ext cx="7721600" cy="4318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Materials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activity: Check your knowledge</a:t>
            </a:r>
          </a:p>
        </p:txBody>
      </p:sp>
      <p:sp>
        <p:nvSpPr>
          <p:cNvPr id="354" name="Shape 354"/>
          <p:cNvSpPr/>
          <p:nvPr/>
        </p:nvSpPr>
        <p:spPr>
          <a:xfrm>
            <a:off x="3584774" y="2011796"/>
            <a:ext cx="583525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Check with your classmate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What is Python?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What does readability mean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Is there a difference between compiled and interpreted languages? 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What is object orientation?</a:t>
            </a:r>
          </a:p>
        </p:txBody>
      </p:sp>
      <p:sp>
        <p:nvSpPr>
          <p:cNvPr id="355" name="Shape 355"/>
          <p:cNvSpPr/>
          <p:nvPr/>
        </p:nvSpPr>
        <p:spPr>
          <a:xfrm>
            <a:off x="3593544" y="5960091"/>
            <a:ext cx="626373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Explain some common terms related to Python programming</a:t>
            </a:r>
          </a:p>
        </p:txBody>
      </p:sp>
      <p:sp>
        <p:nvSpPr>
          <p:cNvPr id="356" name="Shape 356"/>
          <p:cNvSpPr/>
          <p:nvPr/>
        </p:nvSpPr>
        <p:spPr>
          <a:xfrm flipV="1">
            <a:off x="3530600" y="5861617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3530600" y="5595207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358" name="Shape 358"/>
          <p:cNvSpPr/>
          <p:nvPr/>
        </p:nvSpPr>
        <p:spPr>
          <a:xfrm flipV="1">
            <a:off x="3530600" y="1902734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3531212" y="1652199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DIRECTIONS</a:t>
            </a:r>
          </a:p>
        </p:txBody>
      </p:sp>
      <p:pic>
        <p:nvPicPr>
          <p:cNvPr id="36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1420" y="1473210"/>
            <a:ext cx="3004245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Python?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xfrm>
            <a:off x="679202" y="1549400"/>
            <a:ext cx="11646397" cy="5259884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Python is:</a:t>
            </a:r>
            <a:br/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Great for rapid prototyping and full-stack commercial applications.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</a:t>
            </a:r>
            <a:r>
              <a:rPr b="1"/>
              <a:t>modern</a:t>
            </a:r>
            <a:r>
              <a:t>, elegant, object-oriented language.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Highly </a:t>
            </a:r>
            <a:r>
              <a:rPr b="1"/>
              <a:t>expressive</a:t>
            </a:r>
            <a:r>
              <a:t>, i.e., you can be more </a:t>
            </a:r>
            <a:r>
              <a:rPr b="1"/>
              <a:t>productive</a:t>
            </a:r>
            <a:r>
              <a:t>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Well documented and has an established and </a:t>
            </a:r>
            <a:r>
              <a:rPr b="1"/>
              <a:t>growing community.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Comes with </a:t>
            </a:r>
            <a:r>
              <a:rPr b="1"/>
              <a:t>"batteries included</a:t>
            </a:r>
            <a:r>
              <a:t>" - in other words, Python has libraries that will help you do a ton of different tasks!</a:t>
            </a:r>
          </a:p>
        </p:txBody>
      </p:sp>
      <p:pic>
        <p:nvPicPr>
          <p:cNvPr id="3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2157" y="1016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Python?</a:t>
            </a:r>
          </a:p>
        </p:txBody>
      </p:sp>
      <p:sp>
        <p:nvSpPr>
          <p:cNvPr id="369" name="Shape 369"/>
          <p:cNvSpPr>
            <a:spLocks noGrp="1"/>
          </p:cNvSpPr>
          <p:nvPr>
            <p:ph type="body" idx="1"/>
          </p:nvPr>
        </p:nvSpPr>
        <p:spPr>
          <a:xfrm>
            <a:off x="679202" y="1549400"/>
            <a:ext cx="11646397" cy="5259884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Extremely </a:t>
            </a:r>
            <a:r>
              <a:rPr b="1"/>
              <a:t>fun</a:t>
            </a:r>
            <a:r>
              <a:t> to develop in :)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Basically e</a:t>
            </a:r>
            <a:r>
              <a:rPr b="1"/>
              <a:t>verything</a:t>
            </a:r>
            <a:r>
              <a:t> can be done with Python.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If something can't be done, you can probably </a:t>
            </a:r>
            <a:r>
              <a:rPr b="1"/>
              <a:t>create</a:t>
            </a:r>
            <a:r>
              <a:t> an extension for it.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Things can be done </a:t>
            </a:r>
            <a:r>
              <a:rPr b="1"/>
              <a:t>quickly!</a:t>
            </a:r>
          </a:p>
          <a:p>
            <a:pPr lvl="1">
              <a:defRPr sz="2500"/>
            </a:pPr>
            <a:r>
              <a:t>For example a program that takes you weeks in C++,  might take you a day in Python.</a:t>
            </a:r>
          </a:p>
        </p:txBody>
      </p:sp>
      <p:pic>
        <p:nvPicPr>
          <p:cNvPr id="37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2157" y="101610"/>
            <a:ext cx="3004246" cy="300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body" idx="13"/>
          </p:nvPr>
        </p:nvSpPr>
        <p:spPr>
          <a:xfrm>
            <a:off x="5765800" y="2971800"/>
            <a:ext cx="2949575" cy="431800"/>
          </a:xfrm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373" name="Shape 373"/>
          <p:cNvSpPr/>
          <p:nvPr/>
        </p:nvSpPr>
        <p:spPr>
          <a:xfrm>
            <a:off x="5538812" y="3674984"/>
            <a:ext cx="1927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Using Python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sp>
        <p:nvSpPr>
          <p:cNvPr id="378" name="Shape 378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4119851"/>
          </a:xfrm>
          <a:prstGeom prst="rect">
            <a:avLst/>
          </a:prstGeom>
        </p:spPr>
        <p:txBody>
          <a:bodyPr/>
          <a:lstStyle/>
          <a:p>
            <a:r>
              <a:t>Implementing A Python Workflow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is Python Used?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sz="half" idx="1"/>
          </p:nvPr>
        </p:nvSpPr>
        <p:spPr>
          <a:xfrm>
            <a:off x="635000" y="1800225"/>
            <a:ext cx="4718639" cy="4599089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Everywhere! Industry &amp; Academia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Art Middleware – Tools and Plugins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Research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Web Development and Web Applications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Game Development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Windows Applications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 You name it!</a:t>
            </a:r>
          </a:p>
        </p:txBody>
      </p:sp>
      <p:pic>
        <p:nvPicPr>
          <p:cNvPr id="38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916" y="1798792"/>
            <a:ext cx="6584565" cy="3704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half" idx="1"/>
          </p:nvPr>
        </p:nvSpPr>
        <p:spPr>
          <a:xfrm>
            <a:off x="635000" y="1397000"/>
            <a:ext cx="6584564" cy="5554838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3000">
                <a:uFillTx/>
              </a:defRPr>
            </a:pPr>
            <a:r>
              <a:t>•	Industry</a:t>
            </a: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3"/>
              </a:rPr>
              <a:t>Drug discovery</a:t>
            </a:r>
            <a:endParaRPr u="none">
              <a:solidFill>
                <a:srgbClr val="000000"/>
              </a:solidFill>
            </a:endParaRP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4"/>
              </a:rPr>
              <a:t>Financial services</a:t>
            </a:r>
            <a:endParaRPr u="none">
              <a:solidFill>
                <a:srgbClr val="000000"/>
              </a:solidFill>
            </a:endParaRP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5"/>
              </a:rPr>
              <a:t>Films and special effects</a:t>
            </a:r>
            <a:endParaRPr u="none">
              <a:solidFill>
                <a:srgbClr val="000000"/>
              </a:solidFill>
            </a:endParaRPr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3000">
                <a:uFillTx/>
              </a:defRPr>
            </a:pPr>
            <a:endParaRPr u="none">
              <a:solidFill>
                <a:srgbClr val="000000"/>
              </a:solidFill>
            </a:endParaRPr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3000">
                <a:uFillTx/>
              </a:defRPr>
            </a:pPr>
            <a:r>
              <a:t>•	Academia</a:t>
            </a: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6"/>
              </a:rPr>
              <a:t>Gravitational waves</a:t>
            </a:r>
            <a:endParaRPr u="none">
              <a:solidFill>
                <a:srgbClr val="000000"/>
              </a:solidFill>
            </a:endParaRP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7"/>
              </a:rPr>
              <a:t>Scientific visualisation</a:t>
            </a:r>
            <a:endParaRPr u="none">
              <a:solidFill>
                <a:srgbClr val="000000"/>
              </a:solidFill>
            </a:endParaRPr>
          </a:p>
          <a:p>
            <a:pPr marL="914400" indent="-914400" defTabSz="457200">
              <a:spcBef>
                <a:spcPts val="0"/>
              </a:spcBef>
              <a:tabLst>
                <a:tab pos="596900" algn="l"/>
                <a:tab pos="914400" algn="l"/>
              </a:tabLst>
              <a:defRPr sz="3000" u="sng">
                <a:solidFill>
                  <a:srgbClr val="4183C4"/>
                </a:solidFill>
                <a:uFillTx/>
              </a:defRPr>
            </a:pPr>
            <a:r>
              <a:rPr u="none"/>
              <a:t>	◦	</a:t>
            </a:r>
            <a:r>
              <a:rPr>
                <a:hlinkClick r:id="rId8"/>
              </a:rPr>
              <a:t>Biomolecule simulation</a:t>
            </a:r>
          </a:p>
        </p:txBody>
      </p:sp>
      <p:pic>
        <p:nvPicPr>
          <p:cNvPr id="388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61772" y="4514407"/>
            <a:ext cx="3758192" cy="21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28751" y="4984933"/>
            <a:ext cx="2824850" cy="21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59168" y="1773716"/>
            <a:ext cx="3549682" cy="3462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 Shot 2016-07-23 at 18.06.15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606422" y="1307610"/>
            <a:ext cx="2909887" cy="320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v other languages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half" idx="1"/>
          </p:nvPr>
        </p:nvSpPr>
        <p:spPr>
          <a:xfrm>
            <a:off x="635000" y="1800225"/>
            <a:ext cx="6760613" cy="511707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Python is often compared to other interpreted languages, such as:</a:t>
            </a:r>
          </a:p>
          <a:p>
            <a:pPr lvl="1">
              <a:defRPr sz="2500"/>
            </a:pPr>
            <a:r>
              <a:t>Java, </a:t>
            </a:r>
          </a:p>
          <a:p>
            <a:pPr lvl="1">
              <a:defRPr sz="2500"/>
            </a:pPr>
            <a:r>
              <a:t>JavaScript, </a:t>
            </a:r>
          </a:p>
          <a:p>
            <a:pPr lvl="1">
              <a:defRPr sz="2500"/>
            </a:pPr>
            <a:r>
              <a:t>Perl, </a:t>
            </a:r>
          </a:p>
          <a:p>
            <a:pPr lvl="1">
              <a:defRPr sz="2500"/>
            </a:pPr>
            <a:r>
              <a:t>Tcl, or </a:t>
            </a:r>
          </a:p>
          <a:p>
            <a:pPr lvl="1">
              <a:defRPr sz="2500"/>
            </a:pPr>
            <a:r>
              <a:t>Smalltalk. </a:t>
            </a:r>
          </a:p>
          <a:p>
            <a:pPr lvl="1"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Comparisons to C++, Common Lisp and Scheme can also be enlightening.</a:t>
            </a:r>
          </a:p>
        </p:txBody>
      </p:sp>
      <p:pic>
        <p:nvPicPr>
          <p:cNvPr id="3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0092" y="2051050"/>
            <a:ext cx="3810001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body" idx="13"/>
          </p:nvPr>
        </p:nvSpPr>
        <p:spPr>
          <a:xfrm>
            <a:off x="5765800" y="2971800"/>
            <a:ext cx="2949575" cy="431800"/>
          </a:xfrm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400" name="Shape 400"/>
          <p:cNvSpPr/>
          <p:nvPr/>
        </p:nvSpPr>
        <p:spPr>
          <a:xfrm>
            <a:off x="5538812" y="3490834"/>
            <a:ext cx="20283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r>
              <a:t>Programming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r>
              <a:t>languages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</a:t>
            </a:r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xfrm>
            <a:off x="635000" y="1800225"/>
            <a:ext cx="6858906" cy="250312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Let us what a Python program looks like.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Starting with the typical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"Hello World!" </a:t>
            </a:r>
            <a:r>
              <a:t>program:</a:t>
            </a:r>
          </a:p>
          <a:p>
            <a:pPr lvl="1">
              <a:defRPr sz="2500"/>
            </a:pPr>
            <a:r>
              <a:t>In essence, we are writing code to print the message "Hello World!" in the screen.</a:t>
            </a:r>
          </a:p>
        </p:txBody>
      </p:sp>
      <p:pic>
        <p:nvPicPr>
          <p:cNvPr id="4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9869" y="810744"/>
            <a:ext cx="3004245" cy="3004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Screen Shot 2016-07-23 at 18.20.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3987548"/>
            <a:ext cx="12776200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566723" y="5799467"/>
            <a:ext cx="1129709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>
                <a:solidFill>
                  <a:srgbClr val="000000"/>
                </a:solidFill>
                <a:uFillTx/>
              </a:defRPr>
            </a:pPr>
            <a:r>
              <a:t>A very very simple program: one line of code that will print the string 'Hello World!. </a:t>
            </a:r>
          </a:p>
          <a:p>
            <a:pPr defTabSz="457200">
              <a:defRPr>
                <a:solidFill>
                  <a:srgbClr val="000000"/>
                </a:solidFill>
                <a:uFillTx/>
              </a:defRPr>
            </a:pPr>
            <a:endParaRPr/>
          </a:p>
          <a:p>
            <a:pPr defTabSz="457200">
              <a:defRPr>
                <a:solidFill>
                  <a:srgbClr val="000000"/>
                </a:solidFill>
                <a:uFillTx/>
              </a:defRPr>
            </a:pPr>
            <a:r>
              <a:t>It is easy to read and understand.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52123"/>
                </a:solidFill>
              </a:defRPr>
            </a:lvl1pPr>
          </a:lstStyle>
          <a:p>
            <a:r>
              <a:t>FOR INSTRUCTOR PURPOSES ONLY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xfrm>
            <a:off x="613353" y="1460500"/>
            <a:ext cx="11042304" cy="403324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endParaRPr/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2200">
                <a:solidFill>
                  <a:srgbClr val="323333"/>
                </a:solidFill>
                <a:uFillTx/>
              </a:defRPr>
            </a:pPr>
            <a:r>
              <a:t>	•	Bring a laptop with </a:t>
            </a:r>
            <a:r>
              <a:rPr>
                <a:solidFill>
                  <a:srgbClr val="4078C0"/>
                </a:solidFill>
                <a:hlinkClick r:id="rId2"/>
              </a:rPr>
              <a:t>Anaconda</a:t>
            </a:r>
            <a:r>
              <a:t> using </a:t>
            </a:r>
            <a:r>
              <a:rPr>
                <a:solidFill>
                  <a:srgbClr val="4078C0"/>
                </a:solidFill>
                <a:hlinkClick r:id="rId3"/>
              </a:rPr>
              <a:t>Python 2.7</a:t>
            </a:r>
            <a:r>
              <a:t> installed. Note: Make sure to choose the </a:t>
            </a:r>
            <a:r>
              <a:rPr i="1"/>
              <a:t>Python 2.7</a:t>
            </a:r>
            <a:r>
              <a:t> version for your operating system.</a:t>
            </a:r>
            <a:br/>
            <a:endParaRPr/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2200">
                <a:solidFill>
                  <a:srgbClr val="323333"/>
                </a:solidFill>
                <a:uFillTx/>
              </a:defRPr>
            </a:pPr>
            <a:r>
              <a:t>	•	If you are using a PC, also install </a:t>
            </a:r>
            <a:r>
              <a:rPr>
                <a:solidFill>
                  <a:srgbClr val="4078C0"/>
                </a:solidFill>
                <a:hlinkClick r:id="rId4"/>
              </a:rPr>
              <a:t>git-bash terminal</a:t>
            </a:r>
            <a:r>
              <a:t>.</a:t>
            </a:r>
            <a:br/>
            <a:endParaRPr/>
          </a:p>
          <a:p>
            <a:pPr marL="457200" indent="-457200" defTabSz="457200">
              <a:spcBef>
                <a:spcPts val="0"/>
              </a:spcBef>
              <a:tabLst>
                <a:tab pos="139700" algn="l"/>
                <a:tab pos="457200" algn="l"/>
              </a:tabLst>
              <a:defRPr sz="2200">
                <a:solidFill>
                  <a:srgbClr val="323333"/>
                </a:solidFill>
                <a:uFillTx/>
              </a:defRPr>
            </a:pPr>
            <a:r>
              <a:rPr i="1"/>
              <a:t>	•	Optional</a:t>
            </a:r>
            <a:r>
              <a:t>: Install a text editor like </a:t>
            </a:r>
            <a:r>
              <a:rPr>
                <a:solidFill>
                  <a:srgbClr val="4078C0"/>
                </a:solidFill>
                <a:hlinkClick r:id="rId5"/>
              </a:rPr>
              <a:t>Sublime Text 3</a:t>
            </a:r>
            <a:r>
              <a:t> or </a:t>
            </a:r>
            <a:r>
              <a:rPr>
                <a:solidFill>
                  <a:srgbClr val="4078C0"/>
                </a:solidFill>
                <a:hlinkClick r:id="rId6"/>
              </a:rPr>
              <a:t>Atom</a:t>
            </a:r>
            <a:r>
              <a:t> on your computer. If you are using Anaconda, </a:t>
            </a:r>
            <a:r>
              <a:rPr b="1"/>
              <a:t>Spyder</a:t>
            </a:r>
            <a:r>
              <a:t> is included in the distribution.</a:t>
            </a:r>
          </a:p>
        </p:txBody>
      </p:sp>
      <p:sp>
        <p:nvSpPr>
          <p:cNvPr id="286" name="Shape 286"/>
          <p:cNvSpPr/>
          <p:nvPr/>
        </p:nvSpPr>
        <p:spPr>
          <a:xfrm>
            <a:off x="635000" y="1366842"/>
            <a:ext cx="7721600" cy="4318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PRE-WORK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creen Shot 2016-07-23 at 18.22.1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0237" y="1800225"/>
            <a:ext cx="7904326" cy="3180815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half" idx="1"/>
          </p:nvPr>
        </p:nvSpPr>
        <p:spPr>
          <a:xfrm>
            <a:off x="470382" y="5163389"/>
            <a:ext cx="12176660" cy="1938995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It does exactly the same thing, but it requires us to write a lot more information!</a:t>
            </a:r>
          </a:p>
        </p:txBody>
      </p:sp>
      <p:sp>
        <p:nvSpPr>
          <p:cNvPr id="413" name="Shape 413"/>
          <p:cNvSpPr/>
          <p:nvPr/>
        </p:nvSpPr>
        <p:spPr>
          <a:xfrm>
            <a:off x="566723" y="1444011"/>
            <a:ext cx="36500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>
                <a:solidFill>
                  <a:srgbClr val="000000"/>
                </a:solidFill>
                <a:uFillTx/>
              </a:defRPr>
            </a:lvl1pPr>
          </a:lstStyle>
          <a:p>
            <a:r>
              <a:t>Let’s see the C++ version: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</a:t>
            </a:r>
          </a:p>
        </p:txBody>
      </p:sp>
      <p:sp>
        <p:nvSpPr>
          <p:cNvPr id="418" name="Shape 418"/>
          <p:cNvSpPr>
            <a:spLocks noGrp="1"/>
          </p:cNvSpPr>
          <p:nvPr>
            <p:ph type="body" sz="half" idx="1"/>
          </p:nvPr>
        </p:nvSpPr>
        <p:spPr>
          <a:xfrm>
            <a:off x="470382" y="5163389"/>
            <a:ext cx="12176660" cy="1938995"/>
          </a:xfrm>
          <a:prstGeom prst="rect">
            <a:avLst/>
          </a:prstGeom>
        </p:spPr>
        <p:txBody>
          <a:bodyPr/>
          <a:lstStyle>
            <a:lvl1pPr marL="203200" indent="-203200">
              <a:buSzPct val="70000"/>
              <a:buFont typeface="Lucida Grande"/>
              <a:buChar char="‣"/>
              <a:defRPr sz="2500"/>
            </a:lvl1pPr>
          </a:lstStyle>
          <a:p>
            <a:r>
              <a:t>Once again, it does exactly the same, but it takes a lot more code!</a:t>
            </a:r>
          </a:p>
        </p:txBody>
      </p:sp>
      <p:sp>
        <p:nvSpPr>
          <p:cNvPr id="419" name="Shape 419"/>
          <p:cNvSpPr/>
          <p:nvPr/>
        </p:nvSpPr>
        <p:spPr>
          <a:xfrm>
            <a:off x="566723" y="1444011"/>
            <a:ext cx="257115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>
                <a:solidFill>
                  <a:srgbClr val="000000"/>
                </a:solidFill>
                <a:uFillTx/>
              </a:defRPr>
            </a:lvl1pPr>
          </a:lstStyle>
          <a:p>
            <a:r>
              <a:t>What about Java?</a:t>
            </a:r>
          </a:p>
        </p:txBody>
      </p:sp>
      <p:pic>
        <p:nvPicPr>
          <p:cNvPr id="420" name="Screen Shot 2016-07-23 at 18.26.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1681" y="1800225"/>
            <a:ext cx="8401438" cy="2990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</a:t>
            </a:r>
          </a:p>
        </p:txBody>
      </p:sp>
      <p:sp>
        <p:nvSpPr>
          <p:cNvPr id="425" name="Shape 425"/>
          <p:cNvSpPr>
            <a:spLocks noGrp="1"/>
          </p:cNvSpPr>
          <p:nvPr>
            <p:ph type="body" sz="half" idx="1"/>
          </p:nvPr>
        </p:nvSpPr>
        <p:spPr>
          <a:xfrm>
            <a:off x="635000" y="1588832"/>
            <a:ext cx="4930081" cy="4375835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 Object Oriented Programming, a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 is a template definition of the methods and variables in a particular kind of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t>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 other words, an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t> is a specific </a:t>
            </a:r>
            <a:r>
              <a:rPr i="1"/>
              <a:t>instance</a:t>
            </a:r>
            <a:r>
              <a:t> of a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class</a:t>
            </a:r>
            <a:endParaRPr b="1"/>
          </a:p>
          <a:p>
            <a:pPr lvl="1">
              <a:defRPr sz="2500"/>
            </a:pPr>
            <a:endParaRPr b="1"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The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t> contains actual values instead of variables.</a:t>
            </a:r>
          </a:p>
        </p:txBody>
      </p:sp>
      <p:pic>
        <p:nvPicPr>
          <p:cNvPr id="4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5671" y="1420899"/>
            <a:ext cx="5461001" cy="471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Python: Interactive shells v scripts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xfrm>
            <a:off x="635000" y="1588832"/>
            <a:ext cx="8170625" cy="553183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 our “Hello World!” python program, we are assuming that we are using an </a:t>
            </a:r>
            <a:r>
              <a:rPr b="1"/>
              <a:t>interactive shell</a:t>
            </a:r>
            <a:r>
              <a:t>,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 other words, we are writing code that is executed immediately by the Python interpreter.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We are able to "</a:t>
            </a:r>
            <a:r>
              <a:rPr i="1"/>
              <a:t>interact</a:t>
            </a:r>
            <a:r>
              <a:t>" with the results of the commands we pass. We can do this using a: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lvl="1">
              <a:defRPr sz="2500"/>
            </a:pPr>
            <a:r>
              <a:t>Python shell</a:t>
            </a:r>
          </a:p>
          <a:p>
            <a:pPr lvl="1">
              <a:defRPr sz="2500"/>
            </a:pPr>
            <a:r>
              <a:t>iPython shell</a:t>
            </a:r>
          </a:p>
          <a:p>
            <a:pPr lvl="1">
              <a:defRPr sz="2500"/>
            </a:pPr>
            <a:r>
              <a:t>Jupyter notebook</a:t>
            </a:r>
          </a:p>
        </p:txBody>
      </p:sp>
      <p:pic>
        <p:nvPicPr>
          <p:cNvPr id="43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105" y="1998849"/>
            <a:ext cx="2635156" cy="396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Shell</a:t>
            </a:r>
          </a:p>
        </p:txBody>
      </p:sp>
      <p:sp>
        <p:nvSpPr>
          <p:cNvPr id="433" name="Shape 433"/>
          <p:cNvSpPr>
            <a:spLocks noGrp="1"/>
          </p:cNvSpPr>
          <p:nvPr>
            <p:ph type="body" idx="1"/>
          </p:nvPr>
        </p:nvSpPr>
        <p:spPr>
          <a:xfrm>
            <a:off x="635000" y="1588832"/>
            <a:ext cx="8170625" cy="553183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python shell is similar to a Command Line Terminal and it can be launched by typing:</a:t>
            </a:r>
          </a:p>
          <a:p>
            <a:pPr marL="203200" indent="-203200">
              <a:buSzPct val="70000"/>
              <a:buFont typeface="Lucida Grande"/>
              <a:buChar char="‣"/>
              <a:defRPr sz="2500" b="1">
                <a:latin typeface="Consolas"/>
                <a:ea typeface="Consolas"/>
                <a:cs typeface="Consolas"/>
                <a:sym typeface="Consolas"/>
              </a:defRPr>
            </a:pPr>
            <a:r>
              <a:t>“python”</a:t>
            </a:r>
          </a:p>
        </p:txBody>
      </p:sp>
      <p:pic>
        <p:nvPicPr>
          <p:cNvPr id="43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105" y="1998849"/>
            <a:ext cx="2635156" cy="3963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Screen Shot 2016-07-23 at 18.49.1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070" y="3047460"/>
            <a:ext cx="6542118" cy="3897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shell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xfrm>
            <a:off x="635000" y="1588832"/>
            <a:ext cx="8170625" cy="553183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python shell is more interesting than a plain terminal, providing syntax coloring and shortcuts to interact with our code. It can be launched with:</a:t>
            </a:r>
          </a:p>
          <a:p>
            <a:pPr marL="203200" indent="-203200">
              <a:buSzPct val="70000"/>
              <a:buFont typeface="Lucida Grande"/>
              <a:buChar char="‣"/>
              <a:defRPr sz="2500" b="1">
                <a:latin typeface="Consolas"/>
                <a:ea typeface="Consolas"/>
                <a:cs typeface="Consolas"/>
                <a:sym typeface="Consolas"/>
              </a:defRPr>
            </a:pPr>
            <a:r>
              <a:t>“ipython"</a:t>
            </a:r>
          </a:p>
        </p:txBody>
      </p:sp>
      <p:pic>
        <p:nvPicPr>
          <p:cNvPr id="4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105" y="1998849"/>
            <a:ext cx="2635156" cy="3963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Screen Shot 2016-07-23 at 18.52.1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659" y="3386341"/>
            <a:ext cx="6307205" cy="368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Jupyter notebook</a:t>
            </a:r>
          </a:p>
        </p:txBody>
      </p:sp>
      <p:sp>
        <p:nvSpPr>
          <p:cNvPr id="443" name="Shape 443"/>
          <p:cNvSpPr>
            <a:spLocks noGrp="1"/>
          </p:cNvSpPr>
          <p:nvPr>
            <p:ph type="body" idx="1"/>
          </p:nvPr>
        </p:nvSpPr>
        <p:spPr>
          <a:xfrm>
            <a:off x="635000" y="1588832"/>
            <a:ext cx="8170625" cy="553183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Jupyter notebook is a web interface that let’s us use formatting along side our code. It is the extremely common and very useful! You can launch it by typing:</a:t>
            </a:r>
          </a:p>
          <a:p>
            <a:pPr marL="203200" indent="-203200">
              <a:buSzPct val="70000"/>
              <a:buFont typeface="Lucida Grande"/>
              <a:buChar char="‣"/>
              <a:defRPr sz="2500" b="1">
                <a:latin typeface="Consolas"/>
                <a:ea typeface="Consolas"/>
                <a:cs typeface="Consolas"/>
                <a:sym typeface="Consolas"/>
              </a:defRPr>
            </a:pPr>
            <a:r>
              <a:t>“jupyter notebook”</a:t>
            </a:r>
          </a:p>
        </p:txBody>
      </p:sp>
      <p:pic>
        <p:nvPicPr>
          <p:cNvPr id="4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105" y="1998849"/>
            <a:ext cx="2635156" cy="3963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Screen Shot 2016-07-23 at 18.55.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422" y="3397632"/>
            <a:ext cx="7494756" cy="3352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Python: Interactive shells v scripts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635000" y="1588832"/>
            <a:ext cx="8170625" cy="553183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Sometimes we do not need to interact with our Python code.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Instead, we may want to execute a program and simply get results.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 those cases, we need to create a Python script. </a:t>
            </a:r>
            <a:br/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To do so, we can use a text editor of our choice and save the code in a file with extension “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.py</a:t>
            </a:r>
            <a:r>
              <a:t>”.</a:t>
            </a:r>
          </a:p>
        </p:txBody>
      </p:sp>
      <p:pic>
        <p:nvPicPr>
          <p:cNvPr id="4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8276" y="2222500"/>
            <a:ext cx="2857501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 EDITORS and IDE</a:t>
            </a:r>
          </a:p>
        </p:txBody>
      </p:sp>
      <p:sp>
        <p:nvSpPr>
          <p:cNvPr id="452" name="Shape 452"/>
          <p:cNvSpPr>
            <a:spLocks noGrp="1"/>
          </p:cNvSpPr>
          <p:nvPr>
            <p:ph type="body" idx="1"/>
          </p:nvPr>
        </p:nvSpPr>
        <p:spPr>
          <a:xfrm>
            <a:off x="635000" y="1266814"/>
            <a:ext cx="8936391" cy="5964965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Some common plain text editors include:</a:t>
            </a:r>
          </a:p>
          <a:p>
            <a:pPr lvl="1">
              <a:defRPr sz="2500"/>
            </a:pPr>
            <a:r>
              <a:t>Atom</a:t>
            </a:r>
          </a:p>
          <a:p>
            <a:pPr lvl="1">
              <a:defRPr sz="2500"/>
            </a:pPr>
            <a:r>
              <a:t>NotePad (Win), NotePad++ (Win)</a:t>
            </a:r>
          </a:p>
          <a:p>
            <a:pPr lvl="1">
              <a:defRPr sz="2500"/>
            </a:pPr>
            <a:r>
              <a:t>TextEdit (Mac), TextWrangler (Mac).</a:t>
            </a:r>
          </a:p>
          <a:p>
            <a:pPr lvl="1">
              <a:defRPr sz="2500"/>
            </a:pPr>
            <a:r>
              <a:t>Nano (Linux, Mac)</a:t>
            </a:r>
          </a:p>
        </p:txBody>
      </p:sp>
      <p:pic>
        <p:nvPicPr>
          <p:cNvPr id="4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8276" y="2222500"/>
            <a:ext cx="2857501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 EDITORS and IDE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635000" y="1266814"/>
            <a:ext cx="8936391" cy="5964965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Integrated development environments (IDEs) provide comprehensive facilities for computer programmers involved in software development.</a:t>
            </a:r>
          </a:p>
          <a:p>
            <a:pPr lvl="1">
              <a:defRPr sz="2500" u="sng">
                <a:solidFill>
                  <a:schemeClr val="accent1"/>
                </a:solidFill>
              </a:defRPr>
            </a:pPr>
            <a:r>
              <a:rPr>
                <a:hlinkClick r:id="rId2"/>
              </a:rPr>
              <a:t>PyCharm</a:t>
            </a:r>
          </a:p>
          <a:p>
            <a:pPr lvl="1">
              <a:defRPr sz="2500"/>
            </a:pPr>
            <a:r>
              <a:t>Eclipse with </a:t>
            </a:r>
            <a:r>
              <a:rPr u="sng">
                <a:solidFill>
                  <a:schemeClr val="accent1"/>
                </a:solidFill>
                <a:uFill>
                  <a:solidFill>
                    <a:srgbClr val="4183C4"/>
                  </a:solidFill>
                </a:uFill>
                <a:hlinkClick r:id="rId3"/>
              </a:rPr>
              <a:t>PyDev</a:t>
            </a:r>
          </a:p>
          <a:p>
            <a:pPr lvl="1">
              <a:defRPr sz="2500" u="sng">
                <a:solidFill>
                  <a:schemeClr val="accent1"/>
                </a:solidFill>
              </a:defRPr>
            </a:pPr>
            <a:r>
              <a:rPr>
                <a:hlinkClick r:id="rId4"/>
              </a:rPr>
              <a:t>Atom</a:t>
            </a:r>
          </a:p>
          <a:p>
            <a:pPr lvl="1">
              <a:defRPr sz="2500"/>
            </a:pPr>
            <a:r>
              <a:t>Spyder (included in Anaconda)</a:t>
            </a:r>
          </a:p>
        </p:txBody>
      </p:sp>
      <p:pic>
        <p:nvPicPr>
          <p:cNvPr id="45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8276" y="2222500"/>
            <a:ext cx="2857501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Fernando Pombeiro</a:t>
            </a:r>
          </a:p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Manager, BI Engineering, Fandango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4"/>
          </p:nvPr>
        </p:nvSpPr>
        <p:spPr>
          <a:xfrm>
            <a:off x="635000" y="1574800"/>
            <a:ext cx="11734800" cy="39703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</a:pPr>
            <a:r>
              <a:rPr dirty="0" smtClean="0"/>
              <a:t>PYTHON</a:t>
            </a:r>
            <a:r>
              <a:rPr lang="en-US" dirty="0" smtClean="0"/>
              <a:t> for data science part i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body" idx="13"/>
          </p:nvPr>
        </p:nvSpPr>
        <p:spPr>
          <a:xfrm>
            <a:off x="6074022" y="2948090"/>
            <a:ext cx="2949576" cy="431801"/>
          </a:xfrm>
          <a:prstGeom prst="rect">
            <a:avLst/>
          </a:prstGeom>
        </p:spPr>
        <p:txBody>
          <a:bodyPr/>
          <a:lstStyle/>
          <a:p>
            <a:r>
              <a:t>CHECK</a:t>
            </a:r>
          </a:p>
        </p:txBody>
      </p:sp>
      <p:sp>
        <p:nvSpPr>
          <p:cNvPr id="460" name="Shape 460"/>
          <p:cNvSpPr/>
          <p:nvPr/>
        </p:nvSpPr>
        <p:spPr>
          <a:xfrm>
            <a:off x="5444976" y="3490834"/>
            <a:ext cx="20283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r>
              <a:t>Programming</a:t>
            </a:r>
          </a:p>
          <a:p>
            <a:pPr algn="ctr">
              <a:defRPr>
                <a:solidFill>
                  <a:srgbClr val="000000"/>
                </a:solidFill>
              </a:defRPr>
            </a:pPr>
            <a:r>
              <a:t>Concepts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script</a:t>
            </a:r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xfrm>
            <a:off x="635000" y="1266814"/>
            <a:ext cx="11286328" cy="982339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barebones script for the "Hello World!" program (saved to a file called `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hi.py</a:t>
            </a:r>
            <a:r>
              <a:t>`) looks like this:</a:t>
            </a:r>
          </a:p>
        </p:txBody>
      </p:sp>
      <p:pic>
        <p:nvPicPr>
          <p:cNvPr id="466" name="Screen Shot 2016-07-23 at 18.20.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4" y="2012135"/>
            <a:ext cx="127762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Screen Shot 2016-07-23 at 19.08.5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462" y="5265685"/>
            <a:ext cx="3198323" cy="155020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/>
          <p:nvPr/>
        </p:nvSpPr>
        <p:spPr>
          <a:xfrm>
            <a:off x="635000" y="3910114"/>
            <a:ext cx="11286328" cy="98233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To run the script by passing it as a command to the Python interpreter we need to write: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script</a:t>
            </a:r>
          </a:p>
        </p:txBody>
      </p:sp>
      <p:sp>
        <p:nvSpPr>
          <p:cNvPr id="471" name="Shape 471"/>
          <p:cNvSpPr>
            <a:spLocks noGrp="1"/>
          </p:cNvSpPr>
          <p:nvPr>
            <p:ph type="body" sz="half" idx="1"/>
          </p:nvPr>
        </p:nvSpPr>
        <p:spPr>
          <a:xfrm>
            <a:off x="635000" y="1501982"/>
            <a:ext cx="11286328" cy="2014672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Unlike other languages, there's no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main()</a:t>
            </a:r>
            <a:r>
              <a:t> function that gets run automatically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the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main()</a:t>
            </a:r>
            <a:r>
              <a:t> function is implicitly all the code at the top level.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A more sophisticated version of the “Hello World!” program is as follows:</a:t>
            </a:r>
          </a:p>
        </p:txBody>
      </p:sp>
      <p:pic>
        <p:nvPicPr>
          <p:cNvPr id="472" name="Screen Shot 2016-07-23 at 19.12.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3078153"/>
            <a:ext cx="12217400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2806700"/>
          </a:xfrm>
          <a:prstGeom prst="rect">
            <a:avLst/>
          </a:prstGeom>
        </p:spPr>
        <p:txBody>
          <a:bodyPr/>
          <a:lstStyle/>
          <a:p>
            <a:r>
              <a:t>VisualiZing data</a:t>
            </a:r>
          </a:p>
        </p:txBody>
      </p:sp>
      <p:sp>
        <p:nvSpPr>
          <p:cNvPr id="478" name="Shape 478"/>
          <p:cNvSpPr/>
          <p:nvPr/>
        </p:nvSpPr>
        <p:spPr>
          <a:xfrm>
            <a:off x="592265" y="3957841"/>
            <a:ext cx="419188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900"/>
            </a:pPr>
            <a:r>
              <a:t>Is it important?</a:t>
            </a:r>
          </a:p>
          <a:p>
            <a:pPr marL="228600" indent="-228600">
              <a:buSzPct val="100000"/>
              <a:buChar char="•"/>
              <a:defRPr sz="2900"/>
            </a:pPr>
            <a:r>
              <a:t>When is it needed?</a:t>
            </a:r>
          </a:p>
          <a:p>
            <a:pPr marL="228600" indent="-228600">
              <a:buSzPct val="100000"/>
              <a:buChar char="•"/>
              <a:defRPr sz="2900"/>
            </a:pPr>
            <a:r>
              <a:t>What does it add?</a:t>
            </a:r>
          </a:p>
          <a:p>
            <a:pPr marL="228600" indent="-228600">
              <a:buSzPct val="100000"/>
              <a:buChar char="•"/>
              <a:defRPr sz="2900"/>
            </a:pPr>
            <a:r>
              <a:t>What tools do you use?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Instructions</a:t>
            </a:r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xfrm>
            <a:off x="635000" y="2116175"/>
            <a:ext cx="11734800" cy="899060"/>
          </a:xfrm>
          <a:prstGeom prst="rect">
            <a:avLst/>
          </a:prstGeom>
        </p:spPr>
        <p:txBody>
          <a:bodyPr/>
          <a:lstStyle>
            <a:lvl1pPr marL="203200" indent="-203200">
              <a:buSzPct val="70000"/>
              <a:buFont typeface="Lucida Grande"/>
              <a:buChar char="‣"/>
              <a:defRPr sz="2500"/>
            </a:lvl1pPr>
          </a:lstStyle>
          <a:p>
            <a:r>
              <a:t>We recommend using a Jupyter notebook for this demo.</a:t>
            </a:r>
          </a:p>
        </p:txBody>
      </p:sp>
      <p:sp>
        <p:nvSpPr>
          <p:cNvPr id="484" name="Shape 484"/>
          <p:cNvSpPr/>
          <p:nvPr/>
        </p:nvSpPr>
        <p:spPr>
          <a:xfrm>
            <a:off x="896305" y="3322230"/>
            <a:ext cx="11212190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Save the file called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Python_101_Demo_Plotly.ipynb</a:t>
            </a:r>
            <a:r>
              <a:t> in a known location in your file system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Open Jupyter: in a terminal type: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`jupyter notebook`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Navigate to the folder where you saved your file in step 1.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Click on the name of the file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Voilà, you are ready to follow the demo</a:t>
            </a:r>
          </a:p>
        </p:txBody>
      </p:sp>
      <p:pic>
        <p:nvPicPr>
          <p:cNvPr id="4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7877" y="-5420"/>
            <a:ext cx="3347576" cy="2788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PRACTICE</a:t>
            </a:r>
          </a:p>
        </p:txBody>
      </p:sp>
      <p:sp>
        <p:nvSpPr>
          <p:cNvPr id="546" name="Shape 546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4119851"/>
          </a:xfrm>
          <a:prstGeom prst="rect">
            <a:avLst/>
          </a:prstGeom>
        </p:spPr>
        <p:txBody>
          <a:bodyPr/>
          <a:lstStyle/>
          <a:p>
            <a:r>
              <a:t>Applying Python to Sample Data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Pseudocode</a:t>
            </a:r>
          </a:p>
        </p:txBody>
      </p:sp>
      <p:sp>
        <p:nvSpPr>
          <p:cNvPr id="551" name="Shape 551"/>
          <p:cNvSpPr>
            <a:spLocks noGrp="1"/>
          </p:cNvSpPr>
          <p:nvPr>
            <p:ph type="body" sz="half" idx="1"/>
          </p:nvPr>
        </p:nvSpPr>
        <p:spPr>
          <a:xfrm>
            <a:off x="635000" y="1482503"/>
            <a:ext cx="11734800" cy="2159563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Pseudocode allows us to represent a program concisely.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The only thing you need is a statement to show where you are starting and where you are ending a program.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Calculate and print the average of three numbers: 5, 10, and 15.</a:t>
            </a:r>
          </a:p>
        </p:txBody>
      </p:sp>
      <p:pic>
        <p:nvPicPr>
          <p:cNvPr id="552" name="Screen Shot 2016-07-23 at 19.49.3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58" y="3654722"/>
            <a:ext cx="9171284" cy="373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activity: Write your own (pseudo)code</a:t>
            </a:r>
          </a:p>
        </p:txBody>
      </p:sp>
      <p:sp>
        <p:nvSpPr>
          <p:cNvPr id="557" name="Shape 557"/>
          <p:cNvSpPr/>
          <p:nvPr/>
        </p:nvSpPr>
        <p:spPr>
          <a:xfrm>
            <a:off x="4046939" y="2167245"/>
            <a:ext cx="5835252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Create some pseudocode for the following tasks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Create a short script that will calculate the area circle with radius r.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Calculate and print the square of a number. If the number is larger than 10 also calculate the cube.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List the letters in the sentence "Python is awesome"</a:t>
            </a:r>
          </a:p>
        </p:txBody>
      </p:sp>
      <p:sp>
        <p:nvSpPr>
          <p:cNvPr id="558" name="Shape 558"/>
          <p:cNvSpPr/>
          <p:nvPr/>
        </p:nvSpPr>
        <p:spPr>
          <a:xfrm>
            <a:off x="3593544" y="5960091"/>
            <a:ext cx="804431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Pseudocode explaining the necessary steps to achieve one of the tasks above</a:t>
            </a:r>
          </a:p>
        </p:txBody>
      </p:sp>
      <p:sp>
        <p:nvSpPr>
          <p:cNvPr id="559" name="Shape 559"/>
          <p:cNvSpPr/>
          <p:nvPr/>
        </p:nvSpPr>
        <p:spPr>
          <a:xfrm flipV="1">
            <a:off x="3530600" y="5861617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3530600" y="5595207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561" name="Shape 561"/>
          <p:cNvSpPr/>
          <p:nvPr/>
        </p:nvSpPr>
        <p:spPr>
          <a:xfrm flipV="1">
            <a:off x="3530600" y="1902734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3531212" y="1652199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DIRECTIONS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570" name="Shape 570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5466051"/>
          </a:xfrm>
          <a:prstGeom prst="rect">
            <a:avLst/>
          </a:prstGeom>
        </p:spPr>
        <p:txBody>
          <a:bodyPr/>
          <a:lstStyle/>
          <a:p>
            <a:r>
              <a:t>Python Programming Fundamentals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Instructions</a:t>
            </a:r>
          </a:p>
        </p:txBody>
      </p:sp>
      <p:sp>
        <p:nvSpPr>
          <p:cNvPr id="575" name="Shape 575"/>
          <p:cNvSpPr>
            <a:spLocks noGrp="1"/>
          </p:cNvSpPr>
          <p:nvPr>
            <p:ph type="body" sz="quarter" idx="1"/>
          </p:nvPr>
        </p:nvSpPr>
        <p:spPr>
          <a:xfrm>
            <a:off x="635000" y="2116175"/>
            <a:ext cx="11734800" cy="899060"/>
          </a:xfrm>
          <a:prstGeom prst="rect">
            <a:avLst/>
          </a:prstGeom>
        </p:spPr>
        <p:txBody>
          <a:bodyPr/>
          <a:lstStyle>
            <a:lvl1pPr marL="203200" indent="-203200">
              <a:buSzPct val="70000"/>
              <a:buFont typeface="Lucida Grande"/>
              <a:buChar char="‣"/>
              <a:defRPr sz="2500"/>
            </a:lvl1pPr>
          </a:lstStyle>
          <a:p>
            <a:r>
              <a:t>We recommend using a Jupyter notebook for this practice.</a:t>
            </a:r>
          </a:p>
        </p:txBody>
      </p:sp>
      <p:sp>
        <p:nvSpPr>
          <p:cNvPr id="576" name="Shape 576"/>
          <p:cNvSpPr/>
          <p:nvPr/>
        </p:nvSpPr>
        <p:spPr>
          <a:xfrm>
            <a:off x="627757" y="2760839"/>
            <a:ext cx="11212191" cy="3021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Open Jupyter: in a terminal type: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`jupyter notebook`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Navigate to an appropriate folder where your work will be saved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On the top-right-hand-side click in the button called "New" and select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"Python 2” </a:t>
            </a:r>
            <a:r>
              <a:t>or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 “Root”</a:t>
            </a:r>
            <a:r>
              <a:t> (depending on your installation of Python)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Voilà, you are ready to type the commands we will cover</a:t>
            </a:r>
          </a:p>
        </p:txBody>
      </p:sp>
      <p:pic>
        <p:nvPicPr>
          <p:cNvPr id="57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730" t="18619" r="1428" b="16327"/>
          <a:stretch>
            <a:fillRect/>
          </a:stretch>
        </p:blipFill>
        <p:spPr>
          <a:xfrm>
            <a:off x="8871247" y="7937"/>
            <a:ext cx="4134822" cy="1889304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101</a:t>
            </a:r>
          </a:p>
        </p:txBody>
      </p:sp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objectives</a:t>
            </a:r>
          </a:p>
        </p:txBody>
      </p:sp>
      <p:sp>
        <p:nvSpPr>
          <p:cNvPr id="293" name="Shape 293"/>
          <p:cNvSpPr/>
          <p:nvPr/>
        </p:nvSpPr>
        <p:spPr>
          <a:xfrm>
            <a:off x="657456" y="2282814"/>
            <a:ext cx="11555941" cy="3810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Discuss the history of Python &amp; how it’s used in different industries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Define how Python compares to other programming languages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Describe the benefits of a Python workflow when looking at data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Demonstrate basic Python programming fundamentals to solve a real world problem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Create a custom learning plan to build your data science skills after this workshop!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 fundamentals</a:t>
            </a:r>
          </a:p>
        </p:txBody>
      </p:sp>
      <p:sp>
        <p:nvSpPr>
          <p:cNvPr id="582" name="Shape 582"/>
          <p:cNvSpPr>
            <a:spLocks noGrp="1"/>
          </p:cNvSpPr>
          <p:nvPr>
            <p:ph type="body" sz="half" idx="1"/>
          </p:nvPr>
        </p:nvSpPr>
        <p:spPr>
          <a:xfrm>
            <a:off x="635000" y="1482503"/>
            <a:ext cx="11734800" cy="2029318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Understanding core programming concepts and why they are used is just as important as knowing how to write code.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endParaRPr/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Before we start,we’ll review some basic programming concepts:</a:t>
            </a:r>
          </a:p>
        </p:txBody>
      </p:sp>
      <p:sp>
        <p:nvSpPr>
          <p:cNvPr id="583" name="Shape 583"/>
          <p:cNvSpPr/>
          <p:nvPr/>
        </p:nvSpPr>
        <p:spPr>
          <a:xfrm>
            <a:off x="635000" y="3771937"/>
            <a:ext cx="11626710" cy="2909102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/>
              <a:t>Variables</a:t>
            </a:r>
            <a:r>
              <a:t>: A symbolic name that stores a </a:t>
            </a:r>
            <a:r>
              <a:rPr b="1"/>
              <a:t>value (some specific piece of information)</a:t>
            </a:r>
            <a:r>
              <a:t>. Variables have different </a:t>
            </a:r>
            <a:r>
              <a:rPr b="1"/>
              <a:t>types.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b="1"/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For example: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r = 3</a:t>
            </a:r>
          </a:p>
        </p:txBody>
      </p:sp>
      <p:pic>
        <p:nvPicPr>
          <p:cNvPr id="58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1912" y="4789279"/>
            <a:ext cx="2526795" cy="2526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 fundamentals</a:t>
            </a:r>
          </a:p>
        </p:txBody>
      </p:sp>
      <p:sp>
        <p:nvSpPr>
          <p:cNvPr id="587" name="Shape 587"/>
          <p:cNvSpPr/>
          <p:nvPr/>
        </p:nvSpPr>
        <p:spPr>
          <a:xfrm>
            <a:off x="689045" y="1551282"/>
            <a:ext cx="11626710" cy="481327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/>
              <a:t>Control Structures</a:t>
            </a:r>
            <a:r>
              <a:t>: A block of programming that analyses variables and chooses a direction in which to go based on given parameters.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The term flow control details the direction the program takes (which way program control “flows”). It determines how a computer will respond when given certain conditions and parameters. Some typical structures include: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660400" lvl="1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If statement</a:t>
            </a:r>
          </a:p>
          <a:p>
            <a:pPr marL="660400" lvl="1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For loop</a:t>
            </a:r>
          </a:p>
          <a:p>
            <a:pPr marL="660400" lvl="1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Functions </a:t>
            </a:r>
          </a:p>
        </p:txBody>
      </p:sp>
      <p:pic>
        <p:nvPicPr>
          <p:cNvPr id="5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1912" y="4789279"/>
            <a:ext cx="2526795" cy="2526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 fundamentals</a:t>
            </a:r>
          </a:p>
        </p:txBody>
      </p:sp>
      <p:sp>
        <p:nvSpPr>
          <p:cNvPr id="599" name="Shape 599"/>
          <p:cNvSpPr/>
          <p:nvPr/>
        </p:nvSpPr>
        <p:spPr>
          <a:xfrm>
            <a:off x="689045" y="1551282"/>
            <a:ext cx="11626710" cy="481327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/>
              <a:t>Syntax</a:t>
            </a:r>
            <a:r>
              <a:t>: The syntax of a programming language is the set of rules that define the combinations of symbols that are considered to be correctly structured programs in that language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The interrelationship of all of these elements make it possible for us to write programs to implement algorithms and solve problems</a:t>
            </a:r>
          </a:p>
        </p:txBody>
      </p:sp>
      <p:pic>
        <p:nvPicPr>
          <p:cNvPr id="60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1912" y="4789279"/>
            <a:ext cx="2526795" cy="2526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</a:t>
            </a:r>
          </a:p>
        </p:txBody>
      </p:sp>
      <p:sp>
        <p:nvSpPr>
          <p:cNvPr id="605" name="Shape 605"/>
          <p:cNvSpPr/>
          <p:nvPr/>
        </p:nvSpPr>
        <p:spPr>
          <a:xfrm>
            <a:off x="635000" y="1450335"/>
            <a:ext cx="11734800" cy="252679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An `if` statement is a conditional structure that, if proved true, performs a function or displays information. </a:t>
            </a:r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Think of this as a decision that moves the flow of your program depending on the answer to a TRUE-FALSE question. </a:t>
            </a:r>
          </a:p>
        </p:txBody>
      </p:sp>
      <p:pic>
        <p:nvPicPr>
          <p:cNvPr id="606" name="Screen Shot 2016-07-23 at 20.04.5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067" y="4575048"/>
            <a:ext cx="6162357" cy="1827114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Shape 607"/>
          <p:cNvSpPr/>
          <p:nvPr/>
        </p:nvSpPr>
        <p:spPr>
          <a:xfrm>
            <a:off x="6627128" y="4010162"/>
            <a:ext cx="5600549" cy="48172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 Python we can write:</a:t>
            </a:r>
          </a:p>
        </p:txBody>
      </p:sp>
      <p:pic>
        <p:nvPicPr>
          <p:cNvPr id="608" name="Screen Shot 2016-07-23 at 20.05.5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1019" y="4563984"/>
            <a:ext cx="5813268" cy="187474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609"/>
          <p:cNvSpPr/>
          <p:nvPr/>
        </p:nvSpPr>
        <p:spPr>
          <a:xfrm>
            <a:off x="615971" y="4035225"/>
            <a:ext cx="5600550" cy="48172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 pseudocode: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</a:t>
            </a:r>
          </a:p>
        </p:txBody>
      </p:sp>
      <p:sp>
        <p:nvSpPr>
          <p:cNvPr id="614" name="Shape 614"/>
          <p:cNvSpPr/>
          <p:nvPr/>
        </p:nvSpPr>
        <p:spPr>
          <a:xfrm>
            <a:off x="615971" y="1506682"/>
            <a:ext cx="5600550" cy="48172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Another example:</a:t>
            </a:r>
          </a:p>
        </p:txBody>
      </p:sp>
      <p:pic>
        <p:nvPicPr>
          <p:cNvPr id="615" name="Screen Shot 2016-07-23 at 20.07.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1927225"/>
            <a:ext cx="95758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loop</a:t>
            </a:r>
          </a:p>
        </p:txBody>
      </p:sp>
      <p:sp>
        <p:nvSpPr>
          <p:cNvPr id="620" name="Shape 620"/>
          <p:cNvSpPr/>
          <p:nvPr/>
        </p:nvSpPr>
        <p:spPr>
          <a:xfrm>
            <a:off x="635000" y="1450335"/>
            <a:ext cx="11734800" cy="252679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 loop statement in programming performs a predefined set of instructions or tasks while or until a predetermined condition is met. </a:t>
            </a:r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Think of this as a repetitive action that has to be performed until further notice. </a:t>
            </a:r>
          </a:p>
        </p:txBody>
      </p:sp>
      <p:sp>
        <p:nvSpPr>
          <p:cNvPr id="621" name="Shape 621"/>
          <p:cNvSpPr/>
          <p:nvPr/>
        </p:nvSpPr>
        <p:spPr>
          <a:xfrm>
            <a:off x="6627128" y="4010162"/>
            <a:ext cx="5600549" cy="48172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 Python we can write:</a:t>
            </a:r>
          </a:p>
        </p:txBody>
      </p:sp>
      <p:sp>
        <p:nvSpPr>
          <p:cNvPr id="622" name="Shape 622"/>
          <p:cNvSpPr/>
          <p:nvPr/>
        </p:nvSpPr>
        <p:spPr>
          <a:xfrm>
            <a:off x="615971" y="4035225"/>
            <a:ext cx="5600550" cy="48172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 pseudocode:</a:t>
            </a:r>
          </a:p>
        </p:txBody>
      </p:sp>
      <p:pic>
        <p:nvPicPr>
          <p:cNvPr id="623" name="Screen Shot 2016-07-23 at 20.09.0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545" y="4575048"/>
            <a:ext cx="6207402" cy="134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Screen Shot 2016-07-23 at 20.10.3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8665" y="4516951"/>
            <a:ext cx="6417447" cy="2145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loop</a:t>
            </a:r>
          </a:p>
        </p:txBody>
      </p:sp>
      <p:sp>
        <p:nvSpPr>
          <p:cNvPr id="629" name="Shape 629"/>
          <p:cNvSpPr/>
          <p:nvPr/>
        </p:nvSpPr>
        <p:spPr>
          <a:xfrm>
            <a:off x="615971" y="1506682"/>
            <a:ext cx="11996157" cy="201645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/>
              <a:t>Tip</a:t>
            </a:r>
            <a:r>
              <a:t>: When creating a for loop, make sure it's condition will always be met to help prevent an endless loop!</a:t>
            </a:r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Let us see other examples. Can you explain what the program is doing?</a:t>
            </a:r>
          </a:p>
        </p:txBody>
      </p:sp>
      <p:pic>
        <p:nvPicPr>
          <p:cNvPr id="630" name="Screen Shot 2016-07-23 at 20.12.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200" y="3431964"/>
            <a:ext cx="9550400" cy="353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Comprehension</a:t>
            </a:r>
          </a:p>
        </p:txBody>
      </p:sp>
      <p:sp>
        <p:nvSpPr>
          <p:cNvPr id="635" name="Shape 635"/>
          <p:cNvSpPr/>
          <p:nvPr/>
        </p:nvSpPr>
        <p:spPr>
          <a:xfrm>
            <a:off x="615971" y="1506682"/>
            <a:ext cx="11255274" cy="201645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List comprehension is an elegant way to define and create list in Python. It uses a for loop inside the definition of the list itself.</a:t>
            </a:r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Let’s take a look at one, and see if you can figure out what is happening:</a:t>
            </a:r>
          </a:p>
        </p:txBody>
      </p:sp>
      <p:pic>
        <p:nvPicPr>
          <p:cNvPr id="636" name="Screen Shot 2016-07-23 at 20.13.4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500" y="4192449"/>
            <a:ext cx="9321800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641" name="Shape 641"/>
          <p:cNvSpPr/>
          <p:nvPr/>
        </p:nvSpPr>
        <p:spPr>
          <a:xfrm>
            <a:off x="635000" y="1450335"/>
            <a:ext cx="11401874" cy="483520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 function is a group of instructions used by programming languages to return a single result or a set of results. </a:t>
            </a:r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Functions are a convenient way to divide our code into useful blocks, providing us with order, making the code more readable and reusable.</a:t>
            </a:r>
          </a:p>
        </p:txBody>
      </p:sp>
      <p:pic>
        <p:nvPicPr>
          <p:cNvPr id="64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1912" y="4789279"/>
            <a:ext cx="2526795" cy="2526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647" name="Shape 647"/>
          <p:cNvSpPr/>
          <p:nvPr/>
        </p:nvSpPr>
        <p:spPr>
          <a:xfrm>
            <a:off x="615971" y="1506682"/>
            <a:ext cx="11749167" cy="52707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Here is how you define a function in Python:</a:t>
            </a:r>
          </a:p>
        </p:txBody>
      </p:sp>
      <p:pic>
        <p:nvPicPr>
          <p:cNvPr id="648" name="Screen Shot 2016-07-23 at 20.15.4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1901" y="1957617"/>
            <a:ext cx="7120998" cy="2132685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627817" y="4115007"/>
            <a:ext cx="11749167" cy="52707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Let’s define a function that returns the square of the input value:</a:t>
            </a:r>
          </a:p>
        </p:txBody>
      </p:sp>
      <p:pic>
        <p:nvPicPr>
          <p:cNvPr id="650" name="Screen Shot 2016-07-23 at 20.16.3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4968" y="4635817"/>
            <a:ext cx="7054864" cy="2482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4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Science 101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2806700"/>
          </a:xfrm>
          <a:prstGeom prst="rect">
            <a:avLst/>
          </a:prstGeom>
        </p:spPr>
        <p:txBody>
          <a:bodyPr/>
          <a:lstStyle/>
          <a:p>
            <a:r>
              <a:t>PRE-WORK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655" name="Shape 655"/>
          <p:cNvSpPr/>
          <p:nvPr/>
        </p:nvSpPr>
        <p:spPr>
          <a:xfrm>
            <a:off x="615971" y="1506682"/>
            <a:ext cx="11749167" cy="52707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We can call this function as follows:</a:t>
            </a:r>
          </a:p>
        </p:txBody>
      </p:sp>
      <p:pic>
        <p:nvPicPr>
          <p:cNvPr id="656" name="Screen Shot 2016-07-23 at 20.17.2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264" y="2012668"/>
            <a:ext cx="7961736" cy="2713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1912" y="4789279"/>
            <a:ext cx="2526795" cy="2526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sp>
        <p:nvSpPr>
          <p:cNvPr id="662" name="Shape 662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4119851"/>
          </a:xfrm>
          <a:prstGeom prst="rect">
            <a:avLst/>
          </a:prstGeom>
        </p:spPr>
        <p:txBody>
          <a:bodyPr/>
          <a:lstStyle/>
          <a:p>
            <a:r>
              <a:t>Writing Programs in Python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Writing programs in Python</a:t>
            </a:r>
          </a:p>
        </p:txBody>
      </p:sp>
      <p:sp>
        <p:nvSpPr>
          <p:cNvPr id="667" name="Shape 667"/>
          <p:cNvSpPr>
            <a:spLocks noGrp="1"/>
          </p:cNvSpPr>
          <p:nvPr>
            <p:ph type="body" sz="half" idx="1"/>
          </p:nvPr>
        </p:nvSpPr>
        <p:spPr>
          <a:xfrm>
            <a:off x="473426" y="1615431"/>
            <a:ext cx="4930198" cy="5356415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Python is an </a:t>
            </a:r>
            <a:r>
              <a:rPr i="1"/>
              <a:t>interpreted</a:t>
            </a:r>
            <a:r>
              <a:t> language, which means you can run the program as soon as you make changes to the file.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This makes iterating, revising, and troubleshooting programs is much quicker than many other languages.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Let us create a complete program that will calculate the area circle with radius r.</a:t>
            </a:r>
          </a:p>
        </p:txBody>
      </p:sp>
      <p:pic>
        <p:nvPicPr>
          <p:cNvPr id="668" name="Screen Shot 2016-07-23 at 20.24.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5413" y="1756568"/>
            <a:ext cx="7115235" cy="3789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activity: Write your own (pseudo)code</a:t>
            </a:r>
          </a:p>
        </p:txBody>
      </p:sp>
      <p:sp>
        <p:nvSpPr>
          <p:cNvPr id="673" name="Shape 673"/>
          <p:cNvSpPr/>
          <p:nvPr/>
        </p:nvSpPr>
        <p:spPr>
          <a:xfrm>
            <a:off x="3584774" y="2154545"/>
            <a:ext cx="5835253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Translate the your pseudocode for the tasks we saw  before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Calculate and print the square of a number. If the number is larger than 10 also calculate the cube.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List the letters in the sentence "Python is awesome”</a:t>
            </a:r>
          </a:p>
        </p:txBody>
      </p:sp>
      <p:sp>
        <p:nvSpPr>
          <p:cNvPr id="674" name="Shape 674"/>
          <p:cNvSpPr/>
          <p:nvPr/>
        </p:nvSpPr>
        <p:spPr>
          <a:xfrm>
            <a:off x="3593544" y="5960091"/>
            <a:ext cx="447321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Python code that executes the tasks above</a:t>
            </a:r>
          </a:p>
        </p:txBody>
      </p:sp>
      <p:sp>
        <p:nvSpPr>
          <p:cNvPr id="675" name="Shape 675"/>
          <p:cNvSpPr/>
          <p:nvPr/>
        </p:nvSpPr>
        <p:spPr>
          <a:xfrm flipV="1">
            <a:off x="3530600" y="5861617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3530600" y="5595207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677" name="Shape 677"/>
          <p:cNvSpPr/>
          <p:nvPr/>
        </p:nvSpPr>
        <p:spPr>
          <a:xfrm flipV="1">
            <a:off x="3530600" y="1902734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531212" y="1652199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DIRECTIONS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GUIDED PRACTICE</a:t>
            </a:r>
          </a:p>
        </p:txBody>
      </p:sp>
      <p:sp>
        <p:nvSpPr>
          <p:cNvPr id="683" name="Shape 683"/>
          <p:cNvSpPr>
            <a:spLocks noGrp="1"/>
          </p:cNvSpPr>
          <p:nvPr>
            <p:ph type="body" idx="14"/>
          </p:nvPr>
        </p:nvSpPr>
        <p:spPr>
          <a:xfrm>
            <a:off x="635000" y="1435100"/>
            <a:ext cx="11734800" cy="4119851"/>
          </a:xfrm>
          <a:prstGeom prst="rect">
            <a:avLst/>
          </a:prstGeom>
        </p:spPr>
        <p:txBody>
          <a:bodyPr/>
          <a:lstStyle/>
          <a:p>
            <a:r>
              <a:t>Dive Into Some Data with Python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Instructions</a:t>
            </a:r>
          </a:p>
        </p:txBody>
      </p:sp>
      <p:sp>
        <p:nvSpPr>
          <p:cNvPr id="688" name="Shape 688"/>
          <p:cNvSpPr>
            <a:spLocks noGrp="1"/>
          </p:cNvSpPr>
          <p:nvPr>
            <p:ph type="body" sz="quarter" idx="1"/>
          </p:nvPr>
        </p:nvSpPr>
        <p:spPr>
          <a:xfrm>
            <a:off x="635000" y="2116175"/>
            <a:ext cx="11734800" cy="899060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Let’s open a new Jupyter notebook for this practice. </a:t>
            </a:r>
          </a:p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We will work in pairs.</a:t>
            </a:r>
          </a:p>
        </p:txBody>
      </p:sp>
      <p:sp>
        <p:nvSpPr>
          <p:cNvPr id="689" name="Shape 689"/>
          <p:cNvSpPr/>
          <p:nvPr/>
        </p:nvSpPr>
        <p:spPr>
          <a:xfrm>
            <a:off x="627757" y="2601810"/>
            <a:ext cx="11212191" cy="333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Save the file called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Python101_Part2_GuidedPractice.ipynb</a:t>
            </a:r>
            <a:r>
              <a:t> in a known location in your file system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Start Jupyter (you know how now) and navigate to the location where you saved the file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Open the file by clicking on the name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Voilà, you can start the Guided Practice</a:t>
            </a:r>
          </a:p>
        </p:txBody>
      </p:sp>
      <p:pic>
        <p:nvPicPr>
          <p:cNvPr id="69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730" t="18619" r="1428" b="16327"/>
          <a:stretch>
            <a:fillRect/>
          </a:stretch>
        </p:blipFill>
        <p:spPr>
          <a:xfrm>
            <a:off x="8871247" y="7937"/>
            <a:ext cx="4134822" cy="1889304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PRACTICE</a:t>
            </a:r>
          </a:p>
        </p:txBody>
      </p:sp>
      <p:sp>
        <p:nvSpPr>
          <p:cNvPr id="695" name="Shape 695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2806700"/>
          </a:xfrm>
          <a:prstGeom prst="rect">
            <a:avLst/>
          </a:prstGeom>
        </p:spPr>
        <p:txBody>
          <a:bodyPr/>
          <a:lstStyle/>
          <a:p>
            <a:r>
              <a:t>Putting it all Together!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 101</a:t>
            </a:r>
          </a:p>
        </p:txBody>
      </p:sp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you interested in?</a:t>
            </a:r>
          </a:p>
        </p:txBody>
      </p:sp>
      <p:sp>
        <p:nvSpPr>
          <p:cNvPr id="701" name="Shape 7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  <a:defRPr sz="2500"/>
            </a:pPr>
            <a:r>
              <a:t>Given your interests and knowledge, which are you more interested in learning about:</a:t>
            </a:r>
          </a:p>
          <a:p>
            <a:pPr lvl="1">
              <a:defRPr sz="2500"/>
            </a:pPr>
            <a:r>
              <a:t>Practical applications of Python?</a:t>
            </a:r>
          </a:p>
          <a:p>
            <a:pPr lvl="1">
              <a:defRPr sz="2500"/>
            </a:pPr>
            <a:r>
              <a:t>Python fundamentals?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1</a:t>
            </a:r>
          </a:p>
        </p:txBody>
      </p:sp>
      <p:sp>
        <p:nvSpPr>
          <p:cNvPr id="704" name="Shape 704"/>
          <p:cNvSpPr>
            <a:spLocks noGrp="1"/>
          </p:cNvSpPr>
          <p:nvPr>
            <p:ph type="body" sz="quarter" idx="1"/>
          </p:nvPr>
        </p:nvSpPr>
        <p:spPr>
          <a:xfrm>
            <a:off x="635000" y="2128875"/>
            <a:ext cx="11734800" cy="899060"/>
          </a:xfrm>
          <a:prstGeom prst="rect">
            <a:avLst/>
          </a:prstGeom>
        </p:spPr>
        <p:txBody>
          <a:bodyPr/>
          <a:lstStyle>
            <a:lvl1pPr marL="203200" indent="-203200">
              <a:buSzPct val="70000"/>
              <a:buFont typeface="Lucida Grande"/>
              <a:buChar char="‣"/>
              <a:defRPr sz="2500"/>
            </a:lvl1pPr>
          </a:lstStyle>
          <a:p>
            <a:r>
              <a:t>Let’s open a Jupyter notebook for this practice. </a:t>
            </a:r>
          </a:p>
        </p:txBody>
      </p:sp>
      <p:sp>
        <p:nvSpPr>
          <p:cNvPr id="705" name="Shape 705"/>
          <p:cNvSpPr/>
          <p:nvPr/>
        </p:nvSpPr>
        <p:spPr>
          <a:xfrm>
            <a:off x="627757" y="2601810"/>
            <a:ext cx="11212191" cy="333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647700">
              <a:spcBef>
                <a:spcPts val="1000"/>
              </a:spcBef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Save the file called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Python101_Part2_IndPractice.ipynb</a:t>
            </a:r>
            <a:r>
              <a:t> in a known location in your file system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Start Jupyter (you know how now) and navigate to the location where you saved the file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 Open the file by clicking on the name</a:t>
            </a:r>
          </a:p>
          <a:p>
            <a:pPr marL="228600" indent="-228600" defTabSz="647700">
              <a:spcBef>
                <a:spcPts val="1000"/>
              </a:spcBef>
              <a:buSzPct val="100000"/>
              <a:buFont typeface="Lucida Grande"/>
              <a:buAutoNum type="arabicPeriod"/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Voilà, you can start the Independent Practice</a:t>
            </a:r>
          </a:p>
        </p:txBody>
      </p:sp>
      <p:pic>
        <p:nvPicPr>
          <p:cNvPr id="706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730" t="18619" r="1428" b="16327"/>
          <a:stretch>
            <a:fillRect/>
          </a:stretch>
        </p:blipFill>
        <p:spPr>
          <a:xfrm>
            <a:off x="8871247" y="7937"/>
            <a:ext cx="4134822" cy="1889304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 2: Python fundamentals</a:t>
            </a:r>
          </a:p>
        </p:txBody>
      </p:sp>
      <p:sp>
        <p:nvSpPr>
          <p:cNvPr id="711" name="Shape 711"/>
          <p:cNvSpPr/>
          <p:nvPr/>
        </p:nvSpPr>
        <p:spPr>
          <a:xfrm>
            <a:off x="3483174" y="1789934"/>
            <a:ext cx="8913369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Write Python code to complete the following tasks: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 recipe you are reading states how many grams you need for the ingredient. Unfortunately, your store only sells items in ounces. Create a program to convert grams to ounces. [ounces = (28.3495231)grams]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Read in a Fahrenheit temperature. Calculate and display the equivalent centigrade temperature. The following formula is used for the conversion:</a:t>
            </a:r>
          </a:p>
          <a:p>
            <a:pPr lvl="1" indent="411480" defTabSz="457200">
              <a:spcBef>
                <a:spcPts val="2000"/>
              </a:spcBef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 = (5 / 9) * (F – 32)`</a:t>
            </a:r>
          </a:p>
          <a:p>
            <a:pPr marL="754380" lvl="1" indent="-342900" defTabSz="457200">
              <a:spcBef>
                <a:spcPts val="2000"/>
              </a:spcBef>
              <a:buSzPct val="100000"/>
              <a:buAutoNum type="arabicPeriod" startAt="3"/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Calculate the amount obtained by investing the principal P for N years at the rate of R. The following formula is used for the conversion:</a:t>
            </a:r>
          </a:p>
          <a:p>
            <a:pPr lvl="1" indent="411480" defTabSz="457200">
              <a:spcBef>
                <a:spcPts val="2000"/>
              </a:spcBef>
              <a:tabLst>
                <a:tab pos="139700" algn="l"/>
                <a:tab pos="457200" algn="l"/>
              </a:tabLst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 = P * (1 + R) ^ N</a:t>
            </a:r>
          </a:p>
        </p:txBody>
      </p:sp>
      <p:sp>
        <p:nvSpPr>
          <p:cNvPr id="712" name="Shape 712"/>
          <p:cNvSpPr/>
          <p:nvPr/>
        </p:nvSpPr>
        <p:spPr>
          <a:xfrm>
            <a:off x="3549234" y="6664314"/>
            <a:ext cx="44732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Python code that executes the tasks above</a:t>
            </a:r>
          </a:p>
        </p:txBody>
      </p:sp>
      <p:sp>
        <p:nvSpPr>
          <p:cNvPr id="713" name="Shape 713"/>
          <p:cNvSpPr/>
          <p:nvPr/>
        </p:nvSpPr>
        <p:spPr>
          <a:xfrm flipV="1">
            <a:off x="3530600" y="6526258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3530600" y="6259848"/>
            <a:ext cx="37338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deliverable</a:t>
            </a:r>
          </a:p>
        </p:txBody>
      </p:sp>
      <p:sp>
        <p:nvSpPr>
          <p:cNvPr id="715" name="Shape 715"/>
          <p:cNvSpPr/>
          <p:nvPr/>
        </p:nvSpPr>
        <p:spPr>
          <a:xfrm flipV="1">
            <a:off x="3530600" y="1610634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3531212" y="1360099"/>
            <a:ext cx="37338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DIRECTIONS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Pre-WORK REVIEW</a:t>
            </a:r>
          </a:p>
        </p:txBody>
      </p:sp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t> Bring a </a:t>
            </a:r>
            <a:r>
              <a:rPr u="sng">
                <a:hlinkClick r:id="rId3"/>
              </a:rPr>
              <a:t>laptop with Anaconda</a:t>
            </a:r>
            <a:r>
              <a:t> installed. Scroll to your operating system version and click on the install button for Anaconda with Python 2.7.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We will be using </a:t>
            </a:r>
            <a:r>
              <a:rPr u="sng">
                <a:hlinkClick r:id="rId4"/>
              </a:rPr>
              <a:t>Jupyter Notebooks</a:t>
            </a:r>
            <a:r>
              <a:t> as the main IDE for the workshop. If you have installed Anaconda, then you are ready to go!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PROGRAMMING101</a:t>
            </a:r>
          </a:p>
        </p:txBody>
      </p:sp>
      <p:sp>
        <p:nvSpPr>
          <p:cNvPr id="721" name="Shape 721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280670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 &amp; Recap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xfrm>
            <a:off x="609600" y="1727200"/>
            <a:ext cx="11734800" cy="4775796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t>In this workshop, we've covered the following topics:</a:t>
            </a:r>
            <a:br/>
            <a:endParaRPr/>
          </a:p>
          <a:p>
            <a:pPr lvl="1"/>
            <a:r>
              <a:t>Python as a popular, flexible programming language</a:t>
            </a:r>
          </a:p>
          <a:p>
            <a:pPr lvl="1"/>
            <a:r>
              <a:t>Python has applications in many different areas</a:t>
            </a:r>
          </a:p>
          <a:p>
            <a:pPr lvl="1"/>
            <a:r>
              <a:t>Python is particularly great for data manipulation</a:t>
            </a:r>
          </a:p>
          <a:p>
            <a:pPr lvl="1"/>
            <a:r>
              <a:t>Python programming basics include: types, variables, functions, and more!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Plan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Evaluate your python programming skills! How confident are you with:</a:t>
            </a:r>
            <a:br/>
            <a:endParaRPr/>
          </a:p>
          <a:p>
            <a:pPr marL="596053" lvl="2" indent="-189653"/>
            <a:r>
              <a:t> Python Syntax</a:t>
            </a:r>
          </a:p>
          <a:p>
            <a:pPr marL="596053" lvl="2" indent="-189653"/>
            <a:r>
              <a:t> Programming Fundamentals</a:t>
            </a:r>
          </a:p>
          <a:p>
            <a:pPr marL="596053" lvl="2" indent="-189653"/>
            <a:r>
              <a:t> Data Analysis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SHOULD YOU DO NEXT?</a:t>
            </a:r>
          </a:p>
        </p:txBody>
      </p:sp>
      <p:sp>
        <p:nvSpPr>
          <p:cNvPr id="736" name="Shape 7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beginner programmers:</a:t>
            </a:r>
          </a:p>
          <a:p>
            <a:pPr marL="596053" lvl="2" indent="-189653"/>
            <a:r>
              <a:t> Go through </a:t>
            </a:r>
            <a:r>
              <a:rPr u="sng">
                <a:hlinkClick r:id="rId2"/>
              </a:rPr>
              <a:t>Learn Python the hard way </a:t>
            </a:r>
          </a:p>
          <a:p>
            <a:pPr marL="596053" lvl="2" indent="-189653"/>
            <a:r>
              <a:t>	Familiarize yourself with the language by going through </a:t>
            </a:r>
            <a:r>
              <a:rPr u="sng">
                <a:hlinkClick r:id="rId3"/>
              </a:rPr>
              <a:t>A Beginner's Python Tutorial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743" name="Shape 7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SHOULD YOU DO NEXT?</a:t>
            </a:r>
          </a:p>
        </p:txBody>
      </p:sp>
      <p:sp>
        <p:nvSpPr>
          <p:cNvPr id="744" name="Shape 7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anyone looking for a challenge :)</a:t>
            </a:r>
          </a:p>
          <a:p>
            <a:pPr marL="596053" lvl="2" indent="-189653"/>
            <a:r>
              <a:t> Challenge yourself by tackling the </a:t>
            </a:r>
            <a:r>
              <a:rPr u="sng">
                <a:hlinkClick r:id="rId2"/>
              </a:rPr>
              <a:t>Python Challenge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Want More?</a:t>
            </a:r>
          </a:p>
        </p:txBody>
      </p:sp>
      <p:sp>
        <p:nvSpPr>
          <p:cNvPr id="748" name="Shape 7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Assembly offers courses that use Python! </a:t>
            </a:r>
            <a:br/>
            <a:r>
              <a:t/>
            </a:r>
            <a:br/>
            <a:r>
              <a:t>Check out our:</a:t>
            </a:r>
          </a:p>
          <a:p>
            <a:pPr marL="596053" lvl="2" indent="-189653"/>
            <a:r>
              <a:t> </a:t>
            </a:r>
            <a:r>
              <a:rPr u="sng">
                <a:hlinkClick r:id="rId2"/>
              </a:rPr>
              <a:t>Part-time Data Science Course</a:t>
            </a:r>
          </a:p>
          <a:p>
            <a:pPr marL="596053" lvl="2" indent="-189653"/>
            <a:r>
              <a:t> </a:t>
            </a:r>
            <a:r>
              <a:rPr u="sng">
                <a:hlinkClick r:id="rId3"/>
              </a:rPr>
              <a:t>Data Science Immersive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PROGRAMMING101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PROGRAMMING101</a:t>
            </a:r>
          </a:p>
        </p:txBody>
      </p:sp>
      <p:sp>
        <p:nvSpPr>
          <p:cNvPr id="755" name="Shape 755"/>
          <p:cNvSpPr/>
          <p:nvPr/>
        </p:nvSpPr>
        <p:spPr>
          <a:xfrm>
            <a:off x="1185333" y="3903393"/>
            <a:ext cx="10160001" cy="4318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647700">
              <a:lnSpc>
                <a:spcPts val="3200"/>
              </a:lnSpc>
              <a:defRPr sz="3200" b="1" cap="all" spc="-64">
                <a:solidFill>
                  <a:srgbClr val="000000"/>
                </a:solidFill>
              </a:defRPr>
            </a:lvl1pPr>
          </a:lstStyle>
          <a:p>
            <a:r>
              <a:t>Don’t forget to fill out your exit ticket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PROGRAMMING101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4"/>
          </p:nvPr>
        </p:nvSpPr>
        <p:spPr>
          <a:xfrm>
            <a:off x="635000" y="1473200"/>
            <a:ext cx="11734800" cy="2806700"/>
          </a:xfrm>
          <a:prstGeom prst="rect">
            <a:avLst/>
          </a:prstGeom>
        </p:spPr>
        <p:txBody>
          <a:bodyPr/>
          <a:lstStyle/>
          <a:p>
            <a:r>
              <a:t>OPENING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half" idx="1"/>
          </p:nvPr>
        </p:nvSpPr>
        <p:spPr>
          <a:xfrm>
            <a:off x="635000" y="1409700"/>
            <a:ext cx="11734800" cy="1714500"/>
          </a:xfrm>
          <a:prstGeom prst="rect">
            <a:avLst/>
          </a:prstGeom>
        </p:spPr>
        <p:txBody>
          <a:bodyPr/>
          <a:lstStyle/>
          <a:p>
            <a:pPr marL="203200" indent="-203200">
              <a:buSzPct val="70000"/>
              <a:buFont typeface="Lucida Grande"/>
              <a:buChar char="‣"/>
            </a:pPr>
            <a:r>
              <a:t>Welcome to Python Programming 101! </a:t>
            </a:r>
          </a:p>
          <a:p>
            <a:pPr marL="203200" indent="-203200">
              <a:buSzPct val="70000"/>
              <a:buFont typeface="Lucida Grande"/>
              <a:buChar char="‣"/>
            </a:pPr>
            <a:endParaRPr/>
          </a:p>
          <a:p>
            <a:pPr marL="203200" indent="-203200">
              <a:buSzPct val="70000"/>
              <a:buFont typeface="Lucida Grande"/>
              <a:buChar char="‣"/>
            </a:pPr>
            <a:r>
              <a:t>Here's a bit about me:</a:t>
            </a:r>
          </a:p>
        </p:txBody>
      </p:sp>
      <p:sp>
        <p:nvSpPr>
          <p:cNvPr id="312" name="Shape 312"/>
          <p:cNvSpPr/>
          <p:nvPr/>
        </p:nvSpPr>
        <p:spPr>
          <a:xfrm>
            <a:off x="719038" y="3522270"/>
            <a:ext cx="11566724" cy="283889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Name: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Background: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At GA:</a:t>
            </a:r>
          </a:p>
          <a:p>
            <a:pPr marL="203200" indent="-203200" defTabSz="647700">
              <a:spcBef>
                <a:spcPts val="1000"/>
              </a:spcBef>
              <a:buSzPct val="70000"/>
              <a:buFont typeface="Lucida Grande"/>
              <a:buChar char="‣"/>
              <a:defRPr sz="28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Fun Fact: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4632</Words>
  <Application>Microsoft Macintosh PowerPoint</Application>
  <PresentationFormat>Custom</PresentationFormat>
  <Paragraphs>608</Paragraphs>
  <Slides>77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White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Python?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you interested in?</vt:lpstr>
      <vt:lpstr>PowerPoint Presentation</vt:lpstr>
      <vt:lpstr>PowerPoint Presentation</vt:lpstr>
      <vt:lpstr>PowerPoint Presentation</vt:lpstr>
      <vt:lpstr>PowerPoint Presentation</vt:lpstr>
      <vt:lpstr>Learning Plan</vt:lpstr>
      <vt:lpstr>What SHOULD YOU DO NEXT?</vt:lpstr>
      <vt:lpstr>What SHOULD YOU DO NEXT?</vt:lpstr>
      <vt:lpstr>Want More?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Fernando Pombeiro</cp:lastModifiedBy>
  <cp:revision>3</cp:revision>
  <dcterms:modified xsi:type="dcterms:W3CDTF">2016-12-29T22:11:35Z</dcterms:modified>
</cp:coreProperties>
</file>